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1" r:id="rId1"/>
  </p:sldMasterIdLst>
  <p:notesMasterIdLst>
    <p:notesMasterId r:id="rId22"/>
  </p:notesMasterIdLst>
  <p:handoutMasterIdLst>
    <p:handoutMasterId r:id="rId23"/>
  </p:handoutMasterIdLst>
  <p:sldIdLst>
    <p:sldId id="265" r:id="rId2"/>
    <p:sldId id="266" r:id="rId3"/>
    <p:sldId id="291" r:id="rId4"/>
    <p:sldId id="287" r:id="rId5"/>
    <p:sldId id="286" r:id="rId6"/>
    <p:sldId id="289" r:id="rId7"/>
    <p:sldId id="288" r:id="rId8"/>
    <p:sldId id="285" r:id="rId9"/>
    <p:sldId id="274" r:id="rId10"/>
    <p:sldId id="307" r:id="rId11"/>
    <p:sldId id="290" r:id="rId12"/>
    <p:sldId id="275" r:id="rId13"/>
    <p:sldId id="278" r:id="rId14"/>
    <p:sldId id="301" r:id="rId15"/>
    <p:sldId id="308" r:id="rId16"/>
    <p:sldId id="309" r:id="rId17"/>
    <p:sldId id="310" r:id="rId18"/>
    <p:sldId id="311" r:id="rId19"/>
    <p:sldId id="312" r:id="rId20"/>
    <p:sldId id="313" r:id="rId21"/>
  </p:sldIdLst>
  <p:sldSz cx="9144000" cy="6858000" type="screen4x3"/>
  <p:notesSz cx="7010400" cy="9296400"/>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235F9C"/>
    <a:srgbClr val="001A57"/>
    <a:srgbClr val="0680C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33"/>
  </p:normalViewPr>
  <p:slideViewPr>
    <p:cSldViewPr snapToGrid="0" snapToObjects="1">
      <p:cViewPr>
        <p:scale>
          <a:sx n="100" d="100"/>
          <a:sy n="100" d="100"/>
        </p:scale>
        <p:origin x="1424" y="-23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pPr>
              <a:defRPr/>
            </a:pPr>
            <a:fld id="{D9F87349-DFAF-7D42-B75E-3E4ED4D79D11}" type="datetimeFigureOut">
              <a:rPr lang="en-US"/>
              <a:pPr>
                <a:defRPr/>
              </a:pPr>
              <a:t>6/14/2016</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pPr>
              <a:defRPr/>
            </a:pPr>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pPr>
              <a:defRPr/>
            </a:pPr>
            <a:fld id="{EBE83955-60CC-F040-BE87-303A5AF6D1C7}" type="slidenum">
              <a:rPr lang="en-US"/>
              <a:pPr>
                <a:defRPr/>
              </a:pPr>
              <a:t>0</a:t>
            </a:fld>
            <a:endParaRPr lang="en-US"/>
          </a:p>
        </p:txBody>
      </p:sp>
    </p:spTree>
    <p:extLst>
      <p:ext uri="{BB962C8B-B14F-4D97-AF65-F5344CB8AC3E}">
        <p14:creationId xmlns:p14="http://schemas.microsoft.com/office/powerpoint/2010/main" val="1508036217"/>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jpe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3177" tIns="46589" rIns="93177" bIns="46589"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970338" y="0"/>
            <a:ext cx="3038475" cy="465138"/>
          </a:xfrm>
          <a:prstGeom prst="rect">
            <a:avLst/>
          </a:prstGeom>
        </p:spPr>
        <p:txBody>
          <a:bodyPr vert="horz" wrap="square" lIns="93177" tIns="46589" rIns="93177" bIns="46589" numCol="1" anchor="t" anchorCtr="0" compatLnSpc="1">
            <a:prstTxWarp prst="textNoShape">
              <a:avLst/>
            </a:prstTxWarp>
          </a:bodyPr>
          <a:lstStyle>
            <a:lvl1pPr algn="r">
              <a:defRPr sz="1200">
                <a:latin typeface="Calibri" charset="0"/>
              </a:defRPr>
            </a:lvl1pPr>
          </a:lstStyle>
          <a:p>
            <a:pPr>
              <a:defRPr/>
            </a:pPr>
            <a:fld id="{44F6D416-F8A5-C040-A782-C9227199F38D}" type="datetime1">
              <a:rPr lang="en-US"/>
              <a:pPr>
                <a:defRPr/>
              </a:pPr>
              <a:t>6/14/2016</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3177" tIns="46589" rIns="93177" bIns="46589" rtlCol="0" anchor="ctr"/>
          <a:lstStyle/>
          <a:p>
            <a:pPr lvl="0"/>
            <a:endParaRPr lang="en-US" noProof="0"/>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3177" tIns="46589" rIns="93177" bIns="46589"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3177" tIns="46589" rIns="93177" bIns="46589"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wrap="square" lIns="93177" tIns="46589" rIns="93177" bIns="46589" numCol="1" anchor="b" anchorCtr="0" compatLnSpc="1">
            <a:prstTxWarp prst="textNoShape">
              <a:avLst/>
            </a:prstTxWarp>
          </a:bodyPr>
          <a:lstStyle>
            <a:lvl1pPr algn="r">
              <a:defRPr sz="1200">
                <a:latin typeface="Calibri" charset="0"/>
              </a:defRPr>
            </a:lvl1pPr>
          </a:lstStyle>
          <a:p>
            <a:pPr>
              <a:defRPr/>
            </a:pPr>
            <a:fld id="{9144D289-D236-4241-8DC0-3F6023291C33}" type="slidenum">
              <a:rPr lang="en-US"/>
              <a:pPr>
                <a:defRPr/>
              </a:pPr>
              <a:t>‹#›</a:t>
            </a:fld>
            <a:endParaRPr lang="en-US"/>
          </a:p>
        </p:txBody>
      </p:sp>
    </p:spTree>
    <p:extLst>
      <p:ext uri="{BB962C8B-B14F-4D97-AF65-F5344CB8AC3E}">
        <p14:creationId xmlns:p14="http://schemas.microsoft.com/office/powerpoint/2010/main" val="2669045481"/>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1" charset="-128"/>
        <a:cs typeface="ＭＳ Ｐゴシック" charset="0"/>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5222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atin typeface="Calibri" charset="0"/>
                <a:ea typeface="ＭＳ Ｐゴシック" charset="0"/>
              </a:rPr>
              <a:t>Staci</a:t>
            </a:r>
          </a:p>
        </p:txBody>
      </p:sp>
      <p:sp>
        <p:nvSpPr>
          <p:cNvPr id="52227"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9FC8AC6-E326-6043-B28A-7943D5120FDB}" type="slidenum">
              <a:rPr lang="en-US" sz="1200">
                <a:latin typeface="Calibri" charset="0"/>
              </a:rPr>
              <a:pPr eaLnBrk="1" hangingPunct="1"/>
              <a:t>1</a:t>
            </a:fld>
            <a:endParaRPr lang="en-US" sz="1200">
              <a:latin typeface="Calibri" charset="0"/>
            </a:endParaRPr>
          </a:p>
        </p:txBody>
      </p:sp>
    </p:spTree>
    <p:extLst>
      <p:ext uri="{BB962C8B-B14F-4D97-AF65-F5344CB8AC3E}">
        <p14:creationId xmlns:p14="http://schemas.microsoft.com/office/powerpoint/2010/main" val="12194621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6246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atin typeface="Calibri" charset="0"/>
                <a:ea typeface="ＭＳ Ｐゴシック" charset="0"/>
              </a:rPr>
              <a:t>Jenny</a:t>
            </a:r>
          </a:p>
          <a:p>
            <a:endParaRPr lang="en-US">
              <a:latin typeface="Calibri" charset="0"/>
              <a:ea typeface="ＭＳ Ｐゴシック" charset="0"/>
            </a:endParaRPr>
          </a:p>
        </p:txBody>
      </p:sp>
      <p:sp>
        <p:nvSpPr>
          <p:cNvPr id="62467"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11DD4E4B-8961-9A46-88FE-FC5B67696336}" type="slidenum">
              <a:rPr lang="en-US" sz="1200">
                <a:latin typeface="Calibri" charset="0"/>
              </a:rPr>
              <a:pPr eaLnBrk="1" hangingPunct="1"/>
              <a:t>10</a:t>
            </a:fld>
            <a:endParaRPr lang="en-US" sz="1200">
              <a:latin typeface="Calibri" charset="0"/>
            </a:endParaRPr>
          </a:p>
        </p:txBody>
      </p:sp>
    </p:spTree>
    <p:extLst>
      <p:ext uri="{BB962C8B-B14F-4D97-AF65-F5344CB8AC3E}">
        <p14:creationId xmlns:p14="http://schemas.microsoft.com/office/powerpoint/2010/main" val="15417522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6246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atin typeface="Calibri" charset="0"/>
                <a:ea typeface="ＭＳ Ｐゴシック" charset="0"/>
              </a:rPr>
              <a:t>Jenny</a:t>
            </a:r>
          </a:p>
          <a:p>
            <a:endParaRPr lang="en-US">
              <a:latin typeface="Calibri" charset="0"/>
              <a:ea typeface="ＭＳ Ｐゴシック" charset="0"/>
            </a:endParaRPr>
          </a:p>
        </p:txBody>
      </p:sp>
      <p:sp>
        <p:nvSpPr>
          <p:cNvPr id="62467"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11DD4E4B-8961-9A46-88FE-FC5B67696336}" type="slidenum">
              <a:rPr lang="en-US" sz="1200">
                <a:latin typeface="Calibri" charset="0"/>
              </a:rPr>
              <a:pPr eaLnBrk="1" hangingPunct="1"/>
              <a:t>11</a:t>
            </a:fld>
            <a:endParaRPr lang="en-US" sz="1200">
              <a:latin typeface="Calibri" charset="0"/>
            </a:endParaRPr>
          </a:p>
        </p:txBody>
      </p:sp>
    </p:spTree>
    <p:extLst>
      <p:ext uri="{BB962C8B-B14F-4D97-AF65-F5344CB8AC3E}">
        <p14:creationId xmlns:p14="http://schemas.microsoft.com/office/powerpoint/2010/main" val="6930365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6349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atin typeface="Calibri" charset="0"/>
                <a:ea typeface="ＭＳ Ｐゴシック" charset="0"/>
              </a:rPr>
              <a:t>Jenny</a:t>
            </a:r>
          </a:p>
          <a:p>
            <a:endParaRPr lang="en-US">
              <a:latin typeface="Calibri" charset="0"/>
              <a:ea typeface="ＭＳ Ｐゴシック" charset="0"/>
            </a:endParaRPr>
          </a:p>
        </p:txBody>
      </p:sp>
      <p:sp>
        <p:nvSpPr>
          <p:cNvPr id="63491"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8992B9B-F05E-D945-BA91-DE9A1E1E8530}" type="slidenum">
              <a:rPr lang="en-US" sz="1200">
                <a:latin typeface="Calibri" charset="0"/>
              </a:rPr>
              <a:pPr eaLnBrk="1" hangingPunct="1"/>
              <a:t>12</a:t>
            </a:fld>
            <a:endParaRPr lang="en-US" sz="1200">
              <a:latin typeface="Calibri" charset="0"/>
            </a:endParaRPr>
          </a:p>
        </p:txBody>
      </p:sp>
    </p:spTree>
    <p:extLst>
      <p:ext uri="{BB962C8B-B14F-4D97-AF65-F5344CB8AC3E}">
        <p14:creationId xmlns:p14="http://schemas.microsoft.com/office/powerpoint/2010/main" val="20609907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5"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6758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atin typeface="Calibri" charset="0"/>
                <a:ea typeface="ＭＳ Ｐゴシック" charset="0"/>
              </a:rPr>
              <a:t>Jenny</a:t>
            </a:r>
          </a:p>
        </p:txBody>
      </p:sp>
      <p:sp>
        <p:nvSpPr>
          <p:cNvPr id="67587"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368C1EFF-5BB9-4B45-952F-F7A020299842}" type="slidenum">
              <a:rPr lang="en-US" sz="1200">
                <a:latin typeface="Calibri" charset="0"/>
              </a:rPr>
              <a:pPr eaLnBrk="1" hangingPunct="1"/>
              <a:t>13</a:t>
            </a:fld>
            <a:endParaRPr lang="en-US" sz="1200">
              <a:latin typeface="Calibri" charset="0"/>
            </a:endParaRPr>
          </a:p>
        </p:txBody>
      </p:sp>
    </p:spTree>
    <p:extLst>
      <p:ext uri="{BB962C8B-B14F-4D97-AF65-F5344CB8AC3E}">
        <p14:creationId xmlns:p14="http://schemas.microsoft.com/office/powerpoint/2010/main" val="1605780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6553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atin typeface="Calibri" charset="0"/>
                <a:ea typeface="ＭＳ Ｐゴシック" charset="0"/>
              </a:rPr>
              <a:t>Staci</a:t>
            </a:r>
          </a:p>
          <a:p>
            <a:endParaRPr lang="en-US">
              <a:latin typeface="Calibri" charset="0"/>
              <a:ea typeface="ＭＳ Ｐゴシック" charset="0"/>
            </a:endParaRPr>
          </a:p>
        </p:txBody>
      </p:sp>
      <p:sp>
        <p:nvSpPr>
          <p:cNvPr id="65539"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0BA0C06-F228-444A-B6D7-1DD1A613567A}" type="slidenum">
              <a:rPr lang="en-US" sz="1200">
                <a:latin typeface="Calibri" charset="0"/>
              </a:rPr>
              <a:pPr eaLnBrk="1" hangingPunct="1"/>
              <a:t>14</a:t>
            </a:fld>
            <a:endParaRPr lang="en-US" sz="1200">
              <a:latin typeface="Calibri" charset="0"/>
            </a:endParaRPr>
          </a:p>
        </p:txBody>
      </p:sp>
    </p:spTree>
    <p:extLst>
      <p:ext uri="{BB962C8B-B14F-4D97-AF65-F5344CB8AC3E}">
        <p14:creationId xmlns:p14="http://schemas.microsoft.com/office/powerpoint/2010/main" val="15958593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6553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atin typeface="Calibri" charset="0"/>
                <a:ea typeface="ＭＳ Ｐゴシック" charset="0"/>
              </a:rPr>
              <a:t>Staci</a:t>
            </a:r>
          </a:p>
          <a:p>
            <a:endParaRPr lang="en-US">
              <a:latin typeface="Calibri" charset="0"/>
              <a:ea typeface="ＭＳ Ｐゴシック" charset="0"/>
            </a:endParaRPr>
          </a:p>
        </p:txBody>
      </p:sp>
      <p:sp>
        <p:nvSpPr>
          <p:cNvPr id="65539"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0BA0C06-F228-444A-B6D7-1DD1A613567A}" type="slidenum">
              <a:rPr lang="en-US" sz="1200">
                <a:latin typeface="Calibri" charset="0"/>
              </a:rPr>
              <a:pPr eaLnBrk="1" hangingPunct="1"/>
              <a:t>15</a:t>
            </a:fld>
            <a:endParaRPr lang="en-US" sz="1200">
              <a:latin typeface="Calibri" charset="0"/>
            </a:endParaRPr>
          </a:p>
        </p:txBody>
      </p:sp>
    </p:spTree>
    <p:extLst>
      <p:ext uri="{BB962C8B-B14F-4D97-AF65-F5344CB8AC3E}">
        <p14:creationId xmlns:p14="http://schemas.microsoft.com/office/powerpoint/2010/main" val="16845255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7"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65538"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atin typeface="Calibri" charset="0"/>
                <a:ea typeface="ＭＳ Ｐゴシック" charset="0"/>
              </a:rPr>
              <a:t>Staci</a:t>
            </a:r>
          </a:p>
          <a:p>
            <a:endParaRPr lang="en-US">
              <a:latin typeface="Calibri" charset="0"/>
              <a:ea typeface="ＭＳ Ｐゴシック" charset="0"/>
            </a:endParaRPr>
          </a:p>
        </p:txBody>
      </p:sp>
      <p:sp>
        <p:nvSpPr>
          <p:cNvPr id="65539"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70BA0C06-F228-444A-B6D7-1DD1A613567A}" type="slidenum">
              <a:rPr lang="en-US" sz="1200">
                <a:latin typeface="Calibri" charset="0"/>
              </a:rPr>
              <a:pPr eaLnBrk="1" hangingPunct="1"/>
              <a:t>16</a:t>
            </a:fld>
            <a:endParaRPr lang="en-US" sz="1200">
              <a:latin typeface="Calibri" charset="0"/>
            </a:endParaRPr>
          </a:p>
        </p:txBody>
      </p:sp>
    </p:spTree>
    <p:extLst>
      <p:ext uri="{BB962C8B-B14F-4D97-AF65-F5344CB8AC3E}">
        <p14:creationId xmlns:p14="http://schemas.microsoft.com/office/powerpoint/2010/main" val="15438491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5325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atin typeface="Calibri" charset="0"/>
                <a:ea typeface="ＭＳ Ｐゴシック" charset="0"/>
              </a:rPr>
              <a:t>Staci</a:t>
            </a:r>
          </a:p>
          <a:p>
            <a:endParaRPr lang="en-US">
              <a:latin typeface="Calibri" charset="0"/>
              <a:ea typeface="ＭＳ Ｐゴシック" charset="0"/>
            </a:endParaRPr>
          </a:p>
        </p:txBody>
      </p:sp>
      <p:sp>
        <p:nvSpPr>
          <p:cNvPr id="53251"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75FA7C4-871F-9445-A106-D8A92C1735B5}" type="slidenum">
              <a:rPr lang="en-US" sz="1200">
                <a:latin typeface="Calibri" charset="0"/>
              </a:rPr>
              <a:pPr eaLnBrk="1" hangingPunct="1"/>
              <a:t>2</a:t>
            </a:fld>
            <a:endParaRPr lang="en-US" sz="1200">
              <a:latin typeface="Calibri" charset="0"/>
            </a:endParaRPr>
          </a:p>
        </p:txBody>
      </p:sp>
    </p:spTree>
    <p:extLst>
      <p:ext uri="{BB962C8B-B14F-4D97-AF65-F5344CB8AC3E}">
        <p14:creationId xmlns:p14="http://schemas.microsoft.com/office/powerpoint/2010/main" val="20636932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5325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atin typeface="Calibri" charset="0"/>
                <a:ea typeface="ＭＳ Ｐゴシック" charset="0"/>
              </a:rPr>
              <a:t>Staci</a:t>
            </a:r>
          </a:p>
          <a:p>
            <a:endParaRPr lang="en-US">
              <a:latin typeface="Calibri" charset="0"/>
              <a:ea typeface="ＭＳ Ｐゴシック" charset="0"/>
            </a:endParaRPr>
          </a:p>
        </p:txBody>
      </p:sp>
      <p:sp>
        <p:nvSpPr>
          <p:cNvPr id="53251"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75FA7C4-871F-9445-A106-D8A92C1735B5}" type="slidenum">
              <a:rPr lang="en-US" sz="1200">
                <a:latin typeface="Calibri" charset="0"/>
              </a:rPr>
              <a:pPr eaLnBrk="1" hangingPunct="1"/>
              <a:t>3</a:t>
            </a:fld>
            <a:endParaRPr lang="en-US" sz="1200">
              <a:latin typeface="Calibri" charset="0"/>
            </a:endParaRPr>
          </a:p>
        </p:txBody>
      </p:sp>
    </p:spTree>
    <p:extLst>
      <p:ext uri="{BB962C8B-B14F-4D97-AF65-F5344CB8AC3E}">
        <p14:creationId xmlns:p14="http://schemas.microsoft.com/office/powerpoint/2010/main" val="4838683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5325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atin typeface="Calibri" charset="0"/>
                <a:ea typeface="ＭＳ Ｐゴシック" charset="0"/>
              </a:rPr>
              <a:t>Staci</a:t>
            </a:r>
          </a:p>
          <a:p>
            <a:endParaRPr lang="en-US">
              <a:latin typeface="Calibri" charset="0"/>
              <a:ea typeface="ＭＳ Ｐゴシック" charset="0"/>
            </a:endParaRPr>
          </a:p>
        </p:txBody>
      </p:sp>
      <p:sp>
        <p:nvSpPr>
          <p:cNvPr id="53251"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75FA7C4-871F-9445-A106-D8A92C1735B5}" type="slidenum">
              <a:rPr lang="en-US" sz="1200">
                <a:latin typeface="Calibri" charset="0"/>
              </a:rPr>
              <a:pPr eaLnBrk="1" hangingPunct="1"/>
              <a:t>4</a:t>
            </a:fld>
            <a:endParaRPr lang="en-US" sz="1200">
              <a:latin typeface="Calibri" charset="0"/>
            </a:endParaRPr>
          </a:p>
        </p:txBody>
      </p:sp>
    </p:spTree>
    <p:extLst>
      <p:ext uri="{BB962C8B-B14F-4D97-AF65-F5344CB8AC3E}">
        <p14:creationId xmlns:p14="http://schemas.microsoft.com/office/powerpoint/2010/main" val="20025902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5325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atin typeface="Calibri" charset="0"/>
                <a:ea typeface="ＭＳ Ｐゴシック" charset="0"/>
              </a:rPr>
              <a:t>Staci</a:t>
            </a:r>
          </a:p>
          <a:p>
            <a:endParaRPr lang="en-US">
              <a:latin typeface="Calibri" charset="0"/>
              <a:ea typeface="ＭＳ Ｐゴシック" charset="0"/>
            </a:endParaRPr>
          </a:p>
        </p:txBody>
      </p:sp>
      <p:sp>
        <p:nvSpPr>
          <p:cNvPr id="53251"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75FA7C4-871F-9445-A106-D8A92C1735B5}" type="slidenum">
              <a:rPr lang="en-US" sz="1200">
                <a:latin typeface="Calibri" charset="0"/>
              </a:rPr>
              <a:pPr eaLnBrk="1" hangingPunct="1"/>
              <a:t>5</a:t>
            </a:fld>
            <a:endParaRPr lang="en-US" sz="1200">
              <a:latin typeface="Calibri" charset="0"/>
            </a:endParaRPr>
          </a:p>
        </p:txBody>
      </p:sp>
    </p:spTree>
    <p:extLst>
      <p:ext uri="{BB962C8B-B14F-4D97-AF65-F5344CB8AC3E}">
        <p14:creationId xmlns:p14="http://schemas.microsoft.com/office/powerpoint/2010/main" val="229810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5325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atin typeface="Calibri" charset="0"/>
                <a:ea typeface="ＭＳ Ｐゴシック" charset="0"/>
              </a:rPr>
              <a:t>Staci</a:t>
            </a:r>
          </a:p>
          <a:p>
            <a:endParaRPr lang="en-US">
              <a:latin typeface="Calibri" charset="0"/>
              <a:ea typeface="ＭＳ Ｐゴシック" charset="0"/>
            </a:endParaRPr>
          </a:p>
        </p:txBody>
      </p:sp>
      <p:sp>
        <p:nvSpPr>
          <p:cNvPr id="53251"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75FA7C4-871F-9445-A106-D8A92C1735B5}" type="slidenum">
              <a:rPr lang="en-US" sz="1200">
                <a:latin typeface="Calibri" charset="0"/>
              </a:rPr>
              <a:pPr eaLnBrk="1" hangingPunct="1"/>
              <a:t>6</a:t>
            </a:fld>
            <a:endParaRPr lang="en-US" sz="1200">
              <a:latin typeface="Calibri" charset="0"/>
            </a:endParaRPr>
          </a:p>
        </p:txBody>
      </p:sp>
    </p:spTree>
    <p:extLst>
      <p:ext uri="{BB962C8B-B14F-4D97-AF65-F5344CB8AC3E}">
        <p14:creationId xmlns:p14="http://schemas.microsoft.com/office/powerpoint/2010/main" val="18430353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5325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atin typeface="Calibri" charset="0"/>
                <a:ea typeface="ＭＳ Ｐゴシック" charset="0"/>
              </a:rPr>
              <a:t>Staci</a:t>
            </a:r>
          </a:p>
          <a:p>
            <a:endParaRPr lang="en-US">
              <a:latin typeface="Calibri" charset="0"/>
              <a:ea typeface="ＭＳ Ｐゴシック" charset="0"/>
            </a:endParaRPr>
          </a:p>
        </p:txBody>
      </p:sp>
      <p:sp>
        <p:nvSpPr>
          <p:cNvPr id="53251"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75FA7C4-871F-9445-A106-D8A92C1735B5}" type="slidenum">
              <a:rPr lang="en-US" sz="1200">
                <a:latin typeface="Calibri" charset="0"/>
              </a:rPr>
              <a:pPr eaLnBrk="1" hangingPunct="1"/>
              <a:t>7</a:t>
            </a:fld>
            <a:endParaRPr lang="en-US" sz="1200">
              <a:latin typeface="Calibri" charset="0"/>
            </a:endParaRPr>
          </a:p>
        </p:txBody>
      </p:sp>
    </p:spTree>
    <p:extLst>
      <p:ext uri="{BB962C8B-B14F-4D97-AF65-F5344CB8AC3E}">
        <p14:creationId xmlns:p14="http://schemas.microsoft.com/office/powerpoint/2010/main" val="5914905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53250"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atin typeface="Calibri" charset="0"/>
                <a:ea typeface="ＭＳ Ｐゴシック" charset="0"/>
              </a:rPr>
              <a:t>Staci</a:t>
            </a:r>
          </a:p>
          <a:p>
            <a:endParaRPr lang="en-US">
              <a:latin typeface="Calibri" charset="0"/>
              <a:ea typeface="ＭＳ Ｐゴシック" charset="0"/>
            </a:endParaRPr>
          </a:p>
        </p:txBody>
      </p:sp>
      <p:sp>
        <p:nvSpPr>
          <p:cNvPr id="53251"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75FA7C4-871F-9445-A106-D8A92C1735B5}" type="slidenum">
              <a:rPr lang="en-US" sz="1200">
                <a:latin typeface="Calibri" charset="0"/>
              </a:rPr>
              <a:pPr eaLnBrk="1" hangingPunct="1"/>
              <a:t>8</a:t>
            </a:fld>
            <a:endParaRPr lang="en-US" sz="1200">
              <a:latin typeface="Calibri" charset="0"/>
            </a:endParaRPr>
          </a:p>
        </p:txBody>
      </p:sp>
    </p:spTree>
    <p:extLst>
      <p:ext uri="{BB962C8B-B14F-4D97-AF65-F5344CB8AC3E}">
        <p14:creationId xmlns:p14="http://schemas.microsoft.com/office/powerpoint/2010/main" val="4794517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Slide Image Placeholder 1"/>
          <p:cNvSpPr>
            <a:spLocks noGrp="1" noRot="1" noChangeAspec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62466"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dirty="0">
                <a:latin typeface="Calibri" charset="0"/>
                <a:ea typeface="ＭＳ Ｐゴシック" charset="0"/>
              </a:rPr>
              <a:t>Jenny</a:t>
            </a:r>
          </a:p>
          <a:p>
            <a:endParaRPr lang="en-US" dirty="0">
              <a:latin typeface="Calibri" charset="0"/>
              <a:ea typeface="ＭＳ Ｐゴシック" charset="0"/>
            </a:endParaRPr>
          </a:p>
        </p:txBody>
      </p:sp>
      <p:sp>
        <p:nvSpPr>
          <p:cNvPr id="62467"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11DD4E4B-8961-9A46-88FE-FC5B67696336}" type="slidenum">
              <a:rPr lang="en-US" sz="1200">
                <a:latin typeface="Calibri" charset="0"/>
              </a:rPr>
              <a:pPr eaLnBrk="1" hangingPunct="1"/>
              <a:t>9</a:t>
            </a:fld>
            <a:endParaRPr lang="en-US" sz="1200">
              <a:latin typeface="Calibri" charset="0"/>
            </a:endParaRPr>
          </a:p>
        </p:txBody>
      </p:sp>
    </p:spTree>
    <p:extLst>
      <p:ext uri="{BB962C8B-B14F-4D97-AF65-F5344CB8AC3E}">
        <p14:creationId xmlns:p14="http://schemas.microsoft.com/office/powerpoint/2010/main" val="78628004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 Aerial">
    <p:spTree>
      <p:nvGrpSpPr>
        <p:cNvPr id="1" name=""/>
        <p:cNvGrpSpPr/>
        <p:nvPr/>
      </p:nvGrpSpPr>
      <p:grpSpPr>
        <a:xfrm>
          <a:off x="0" y="0"/>
          <a:ext cx="0" cy="0"/>
          <a:chOff x="0" y="0"/>
          <a:chExt cx="0" cy="0"/>
        </a:xfrm>
      </p:grpSpPr>
      <p:pic>
        <p:nvPicPr>
          <p:cNvPr id="2" name="Picture 3" descr="ppt-aerial-standard.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88" y="0"/>
            <a:ext cx="9142412"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4" descr="Pratt-Logo-RGB-Vertical-White.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128000" y="161925"/>
            <a:ext cx="828675" cy="623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5" descr="ppt-aerial-standard.jp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588" y="0"/>
            <a:ext cx="9142412"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Picture 2" descr="Pratt-Logo-RGB-Vertical-White.png"/>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128000" y="161925"/>
            <a:ext cx="828675" cy="623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145003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5" name="Picture 3" descr="blank-ppt-background3.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6" name="Picture 4" descr="blank-ppt-background3.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4492102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3" descr="blank-ppt-background3.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4" descr="blank-ppt-background3.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785853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 FCIEMAS">
    <p:spTree>
      <p:nvGrpSpPr>
        <p:cNvPr id="1" name=""/>
        <p:cNvGrpSpPr/>
        <p:nvPr/>
      </p:nvGrpSpPr>
      <p:grpSpPr>
        <a:xfrm>
          <a:off x="0" y="0"/>
          <a:ext cx="0" cy="0"/>
          <a:chOff x="0" y="0"/>
          <a:chExt cx="0" cy="0"/>
        </a:xfrm>
      </p:grpSpPr>
      <p:pic>
        <p:nvPicPr>
          <p:cNvPr id="2" name="Picture 2" descr="Pratt-Logo-RGB-Vertical-White.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28000" y="161925"/>
            <a:ext cx="828675" cy="623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4" descr="ppt-fciemas-standard.jpg"/>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2" descr="Pratt-Logo-RGB-Vertical-White.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82563" y="161925"/>
            <a:ext cx="828675" cy="623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397758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 Spring">
    <p:spTree>
      <p:nvGrpSpPr>
        <p:cNvPr id="1" name=""/>
        <p:cNvGrpSpPr/>
        <p:nvPr/>
      </p:nvGrpSpPr>
      <p:grpSpPr>
        <a:xfrm>
          <a:off x="0" y="0"/>
          <a:ext cx="0" cy="0"/>
          <a:chOff x="0" y="0"/>
          <a:chExt cx="0" cy="0"/>
        </a:xfrm>
      </p:grpSpPr>
      <p:pic>
        <p:nvPicPr>
          <p:cNvPr id="2" name="Picture 2" descr="Pratt-Logo-RGB-Vertical-White.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128000" y="161925"/>
            <a:ext cx="828675" cy="623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3" name="Picture 4" descr="ppt-spring-standard.jpg"/>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Picture 2" descr="Pratt-Logo-RGB-Vertical-White.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128000" y="161925"/>
            <a:ext cx="828675" cy="623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06129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 Blank">
    <p:spTree>
      <p:nvGrpSpPr>
        <p:cNvPr id="1" name=""/>
        <p:cNvGrpSpPr/>
        <p:nvPr/>
      </p:nvGrpSpPr>
      <p:grpSpPr>
        <a:xfrm>
          <a:off x="0" y="0"/>
          <a:ext cx="0" cy="0"/>
          <a:chOff x="0" y="0"/>
          <a:chExt cx="0" cy="0"/>
        </a:xfrm>
      </p:grpSpPr>
      <p:pic>
        <p:nvPicPr>
          <p:cNvPr id="2" name="Picture 3" descr="blank-ppt-background3.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28707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4" name="Picture 3" descr="blank-ppt-background3.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Picture 4" descr="blank-ppt-background3.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06150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4" name="Picture 3" descr="blank-ppt-background3.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5" name="Picture 4" descr="blank-ppt-background3.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5315591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5" name="Picture 3" descr="blank-ppt-background3.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6" name="Picture 4" descr="blank-ppt-background3.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1"/>
            <a:ext cx="4038600" cy="42814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1"/>
            <a:ext cx="4038600" cy="42814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313302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7" name="Picture 3" descr="blank-ppt-background3.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8" name="Picture 4" descr="blank-ppt-background3.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6591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6591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647205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5" name="Picture 3" descr="blank-ppt-background3.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6" name="Picture 4" descr="blank-ppt-background3.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5530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45059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7032738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515938"/>
            <a:ext cx="8229600" cy="9017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600200"/>
            <a:ext cx="8229600" cy="427355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 bg1="lt1" tx1="dk1" bg2="lt2" tx2="dk2" accent1="accent1" accent2="accent2" accent3="accent3" accent4="accent4" accent5="accent5" accent6="accent6" hlink="hlink" folHlink="folHlink"/>
  <p:sldLayoutIdLst>
    <p:sldLayoutId id="2147483826" r:id="rId1"/>
    <p:sldLayoutId id="2147483827" r:id="rId2"/>
    <p:sldLayoutId id="2147483828" r:id="rId3"/>
    <p:sldLayoutId id="2147483829" r:id="rId4"/>
    <p:sldLayoutId id="2147483830" r:id="rId5"/>
    <p:sldLayoutId id="2147483831" r:id="rId6"/>
    <p:sldLayoutId id="2147483832" r:id="rId7"/>
    <p:sldLayoutId id="2147483833" r:id="rId8"/>
    <p:sldLayoutId id="2147483834" r:id="rId9"/>
    <p:sldLayoutId id="2147483835" r:id="rId10"/>
    <p:sldLayoutId id="2147483836" r:id="rId11"/>
  </p:sldLayoutIdLst>
  <p:txStyles>
    <p:titleStyle>
      <a:lvl1pPr algn="l" defTabSz="457200" rtl="0" eaLnBrk="0" fontAlgn="base" hangingPunct="0">
        <a:spcBef>
          <a:spcPct val="0"/>
        </a:spcBef>
        <a:spcAft>
          <a:spcPct val="0"/>
        </a:spcAft>
        <a:defRPr sz="4000" kern="1200">
          <a:solidFill>
            <a:srgbClr val="235F9C"/>
          </a:solidFill>
          <a:latin typeface="Arial"/>
          <a:ea typeface="ＭＳ Ｐゴシック" pitchFamily="1" charset="-128"/>
          <a:cs typeface="ＭＳ Ｐゴシック" charset="0"/>
        </a:defRPr>
      </a:lvl1pPr>
      <a:lvl2pPr algn="l" defTabSz="457200" rtl="0" eaLnBrk="0" fontAlgn="base" hangingPunct="0">
        <a:spcBef>
          <a:spcPct val="0"/>
        </a:spcBef>
        <a:spcAft>
          <a:spcPct val="0"/>
        </a:spcAft>
        <a:defRPr sz="4000">
          <a:solidFill>
            <a:srgbClr val="235F9C"/>
          </a:solidFill>
          <a:latin typeface="Arial" charset="0"/>
          <a:ea typeface="ＭＳ Ｐゴシック" pitchFamily="1" charset="-128"/>
          <a:cs typeface="ＭＳ Ｐゴシック" charset="0"/>
        </a:defRPr>
      </a:lvl2pPr>
      <a:lvl3pPr algn="l" defTabSz="457200" rtl="0" eaLnBrk="0" fontAlgn="base" hangingPunct="0">
        <a:spcBef>
          <a:spcPct val="0"/>
        </a:spcBef>
        <a:spcAft>
          <a:spcPct val="0"/>
        </a:spcAft>
        <a:defRPr sz="4000">
          <a:solidFill>
            <a:srgbClr val="235F9C"/>
          </a:solidFill>
          <a:latin typeface="Arial" charset="0"/>
          <a:ea typeface="ＭＳ Ｐゴシック" pitchFamily="1" charset="-128"/>
          <a:cs typeface="ＭＳ Ｐゴシック" charset="0"/>
        </a:defRPr>
      </a:lvl3pPr>
      <a:lvl4pPr algn="l" defTabSz="457200" rtl="0" eaLnBrk="0" fontAlgn="base" hangingPunct="0">
        <a:spcBef>
          <a:spcPct val="0"/>
        </a:spcBef>
        <a:spcAft>
          <a:spcPct val="0"/>
        </a:spcAft>
        <a:defRPr sz="4000">
          <a:solidFill>
            <a:srgbClr val="235F9C"/>
          </a:solidFill>
          <a:latin typeface="Arial" charset="0"/>
          <a:ea typeface="ＭＳ Ｐゴシック" pitchFamily="1" charset="-128"/>
          <a:cs typeface="ＭＳ Ｐゴシック" charset="0"/>
        </a:defRPr>
      </a:lvl4pPr>
      <a:lvl5pPr algn="l" defTabSz="457200" rtl="0" eaLnBrk="0" fontAlgn="base" hangingPunct="0">
        <a:spcBef>
          <a:spcPct val="0"/>
        </a:spcBef>
        <a:spcAft>
          <a:spcPct val="0"/>
        </a:spcAft>
        <a:defRPr sz="4000">
          <a:solidFill>
            <a:srgbClr val="235F9C"/>
          </a:solidFill>
          <a:latin typeface="Arial" charset="0"/>
          <a:ea typeface="ＭＳ Ｐゴシック" pitchFamily="1" charset="-128"/>
          <a:cs typeface="ＭＳ Ｐゴシック" charset="0"/>
        </a:defRPr>
      </a:lvl5pPr>
      <a:lvl6pPr marL="457200" algn="l" defTabSz="457200" rtl="0" eaLnBrk="1" fontAlgn="base" hangingPunct="1">
        <a:spcBef>
          <a:spcPct val="0"/>
        </a:spcBef>
        <a:spcAft>
          <a:spcPct val="0"/>
        </a:spcAft>
        <a:defRPr sz="4000">
          <a:solidFill>
            <a:srgbClr val="7F7F7F"/>
          </a:solidFill>
          <a:latin typeface="Arial" charset="0"/>
          <a:ea typeface="ＭＳ Ｐゴシック" pitchFamily="1" charset="-128"/>
        </a:defRPr>
      </a:lvl6pPr>
      <a:lvl7pPr marL="914400" algn="l" defTabSz="457200" rtl="0" eaLnBrk="1" fontAlgn="base" hangingPunct="1">
        <a:spcBef>
          <a:spcPct val="0"/>
        </a:spcBef>
        <a:spcAft>
          <a:spcPct val="0"/>
        </a:spcAft>
        <a:defRPr sz="4000">
          <a:solidFill>
            <a:srgbClr val="7F7F7F"/>
          </a:solidFill>
          <a:latin typeface="Arial" charset="0"/>
          <a:ea typeface="ＭＳ Ｐゴシック" pitchFamily="1" charset="-128"/>
        </a:defRPr>
      </a:lvl7pPr>
      <a:lvl8pPr marL="1371600" algn="l" defTabSz="457200" rtl="0" eaLnBrk="1" fontAlgn="base" hangingPunct="1">
        <a:spcBef>
          <a:spcPct val="0"/>
        </a:spcBef>
        <a:spcAft>
          <a:spcPct val="0"/>
        </a:spcAft>
        <a:defRPr sz="4000">
          <a:solidFill>
            <a:srgbClr val="7F7F7F"/>
          </a:solidFill>
          <a:latin typeface="Arial" charset="0"/>
          <a:ea typeface="ＭＳ Ｐゴシック" pitchFamily="1" charset="-128"/>
        </a:defRPr>
      </a:lvl8pPr>
      <a:lvl9pPr marL="1828800" algn="l" defTabSz="457200" rtl="0" eaLnBrk="1" fontAlgn="base" hangingPunct="1">
        <a:spcBef>
          <a:spcPct val="0"/>
        </a:spcBef>
        <a:spcAft>
          <a:spcPct val="0"/>
        </a:spcAft>
        <a:defRPr sz="4000">
          <a:solidFill>
            <a:srgbClr val="7F7F7F"/>
          </a:solidFill>
          <a:latin typeface="Arial" charset="0"/>
          <a:ea typeface="ＭＳ Ｐゴシック" pitchFamily="1" charset="-128"/>
        </a:defRPr>
      </a:lvl9pPr>
    </p:titleStyle>
    <p:bodyStyle>
      <a:lvl1pPr marL="342900" indent="-342900" algn="l" defTabSz="457200" rtl="0" eaLnBrk="0" fontAlgn="base" hangingPunct="0">
        <a:spcBef>
          <a:spcPct val="20000"/>
        </a:spcBef>
        <a:spcAft>
          <a:spcPct val="0"/>
        </a:spcAft>
        <a:buFont typeface="Arial" charset="0"/>
        <a:buChar char="•"/>
        <a:defRPr sz="3200" kern="1200">
          <a:solidFill>
            <a:srgbClr val="404040"/>
          </a:solidFill>
          <a:latin typeface="Arial"/>
          <a:ea typeface="ＭＳ Ｐゴシック" pitchFamily="1" charset="-128"/>
          <a:cs typeface="ＭＳ Ｐゴシック" charset="0"/>
        </a:defRPr>
      </a:lvl1pPr>
      <a:lvl2pPr marL="742950" indent="-285750" algn="l" defTabSz="457200" rtl="0" eaLnBrk="0" fontAlgn="base" hangingPunct="0">
        <a:spcBef>
          <a:spcPct val="20000"/>
        </a:spcBef>
        <a:spcAft>
          <a:spcPct val="0"/>
        </a:spcAft>
        <a:buFont typeface="Arial" charset="0"/>
        <a:buChar char="–"/>
        <a:defRPr sz="2800" kern="1200">
          <a:solidFill>
            <a:srgbClr val="404040"/>
          </a:solidFill>
          <a:latin typeface="Arial"/>
          <a:ea typeface="ＭＳ Ｐゴシック" pitchFamily="1" charset="-128"/>
          <a:cs typeface="+mn-cs"/>
        </a:defRPr>
      </a:lvl2pPr>
      <a:lvl3pPr marL="1143000" indent="-228600" algn="l" defTabSz="457200" rtl="0" eaLnBrk="0" fontAlgn="base" hangingPunct="0">
        <a:spcBef>
          <a:spcPct val="20000"/>
        </a:spcBef>
        <a:spcAft>
          <a:spcPct val="0"/>
        </a:spcAft>
        <a:buFont typeface="Arial" charset="0"/>
        <a:buChar char="•"/>
        <a:defRPr sz="2400" kern="1200">
          <a:solidFill>
            <a:srgbClr val="404040"/>
          </a:solidFill>
          <a:latin typeface="Arial"/>
          <a:ea typeface="ＭＳ Ｐゴシック" pitchFamily="1" charset="-128"/>
          <a:cs typeface="+mn-cs"/>
        </a:defRPr>
      </a:lvl3pPr>
      <a:lvl4pPr marL="1600200" indent="-228600" algn="l" defTabSz="457200" rtl="0" eaLnBrk="0" fontAlgn="base" hangingPunct="0">
        <a:spcBef>
          <a:spcPct val="20000"/>
        </a:spcBef>
        <a:spcAft>
          <a:spcPct val="0"/>
        </a:spcAft>
        <a:buFont typeface="Arial" charset="0"/>
        <a:buChar char="–"/>
        <a:defRPr sz="2000" kern="1200">
          <a:solidFill>
            <a:srgbClr val="404040"/>
          </a:solidFill>
          <a:latin typeface="Arial"/>
          <a:ea typeface="ＭＳ Ｐゴシック" pitchFamily="1" charset="-128"/>
          <a:cs typeface="+mn-cs"/>
        </a:defRPr>
      </a:lvl4pPr>
      <a:lvl5pPr marL="2057400" indent="-228600" algn="l" defTabSz="457200" rtl="0" eaLnBrk="0" fontAlgn="base" hangingPunct="0">
        <a:spcBef>
          <a:spcPct val="20000"/>
        </a:spcBef>
        <a:spcAft>
          <a:spcPct val="0"/>
        </a:spcAft>
        <a:buFont typeface="Arial" charset="0"/>
        <a:buChar char="»"/>
        <a:defRPr sz="2000" kern="1200">
          <a:solidFill>
            <a:srgbClr val="404040"/>
          </a:solidFill>
          <a:latin typeface="Arial"/>
          <a:ea typeface="ＭＳ Ｐゴシック" pitchFamily="1"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www.slideshare.net/DukeCareers/action-verbs-9046138" TargetMode="External"/><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www.slideshare.net/DukeCareers/handout-transferable-skills-updated" TargetMode="External"/><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385" name="Group 9"/>
          <p:cNvGrpSpPr>
            <a:grpSpLocks/>
          </p:cNvGrpSpPr>
          <p:nvPr/>
        </p:nvGrpSpPr>
        <p:grpSpPr bwMode="auto">
          <a:xfrm>
            <a:off x="3505200" y="3687763"/>
            <a:ext cx="9691927" cy="1582737"/>
            <a:chOff x="3505237" y="3687419"/>
            <a:chExt cx="9691483" cy="1582737"/>
          </a:xfrm>
        </p:grpSpPr>
        <p:sp>
          <p:nvSpPr>
            <p:cNvPr id="4" name="Parallelogram 3"/>
            <p:cNvSpPr/>
            <p:nvPr/>
          </p:nvSpPr>
          <p:spPr>
            <a:xfrm>
              <a:off x="3505237" y="3774730"/>
              <a:ext cx="5929036" cy="1495426"/>
            </a:xfrm>
            <a:prstGeom prst="parallelogram">
              <a:avLst>
                <a:gd name="adj" fmla="val 37685"/>
              </a:avLst>
            </a:prstGeom>
            <a:solidFill>
              <a:srgbClr val="235F9C"/>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rgbClr val="0680CD"/>
                </a:solidFill>
              </a:endParaRPr>
            </a:p>
          </p:txBody>
        </p:sp>
        <p:sp>
          <p:nvSpPr>
            <p:cNvPr id="16387" name="Title 1"/>
            <p:cNvSpPr txBox="1">
              <a:spLocks/>
            </p:cNvSpPr>
            <p:nvPr/>
          </p:nvSpPr>
          <p:spPr bwMode="auto">
            <a:xfrm>
              <a:off x="3943862" y="3687419"/>
              <a:ext cx="9252858" cy="1354137"/>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chor="ct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nSpc>
                  <a:spcPct val="110000"/>
                </a:lnSpc>
              </a:pPr>
              <a:r>
                <a:rPr lang="en-US" sz="3200" dirty="0">
                  <a:solidFill>
                    <a:schemeClr val="bg1"/>
                  </a:solidFill>
                  <a:cs typeface="Arial" charset="0"/>
                </a:rPr>
                <a:t>Writing an Effective Resume</a:t>
              </a:r>
            </a:p>
            <a:p>
              <a:pPr>
                <a:lnSpc>
                  <a:spcPct val="110000"/>
                </a:lnSpc>
              </a:pPr>
              <a:r>
                <a:rPr lang="en-US" i="1" dirty="0">
                  <a:solidFill>
                    <a:schemeClr val="bg1"/>
                  </a:solidFill>
                  <a:cs typeface="Arial" charset="0"/>
                </a:rPr>
                <a:t>For the US Job/Internship Search</a:t>
              </a:r>
            </a:p>
          </p:txBody>
        </p:sp>
      </p:grpSp>
      <p:sp>
        <p:nvSpPr>
          <p:cNvPr id="2" name="TextBox 1"/>
          <p:cNvSpPr txBox="1"/>
          <p:nvPr/>
        </p:nvSpPr>
        <p:spPr>
          <a:xfrm>
            <a:off x="5359400" y="6286500"/>
            <a:ext cx="184666" cy="369332"/>
          </a:xfrm>
          <a:prstGeom prst="rect">
            <a:avLst/>
          </a:prstGeom>
          <a:noFill/>
        </p:spPr>
        <p:txBody>
          <a:bodyPr wrap="none" rtlCol="0">
            <a:spAutoFit/>
          </a:bodyPr>
          <a:lstStyle/>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p:cNvSpPr>
          <p:nvPr>
            <p:ph type="title"/>
          </p:nvPr>
        </p:nvSpPr>
        <p:spPr/>
        <p:txBody>
          <a:bodyPr/>
          <a:lstStyle/>
          <a:p>
            <a:r>
              <a:rPr lang="en-US" dirty="0">
                <a:latin typeface="Arial" charset="0"/>
                <a:ea typeface="ＭＳ Ｐゴシック" charset="0"/>
              </a:rPr>
              <a:t>What to Include in Your Resume</a:t>
            </a:r>
          </a:p>
        </p:txBody>
      </p:sp>
      <p:sp>
        <p:nvSpPr>
          <p:cNvPr id="4" name="Content Placeholder 3"/>
          <p:cNvSpPr>
            <a:spLocks noGrp="1"/>
          </p:cNvSpPr>
          <p:nvPr>
            <p:ph idx="1"/>
          </p:nvPr>
        </p:nvSpPr>
        <p:spPr>
          <a:xfrm>
            <a:off x="457200" y="1282700"/>
            <a:ext cx="8229600" cy="4591050"/>
          </a:xfrm>
          <a:extLst/>
        </p:spPr>
        <p:txBody>
          <a:bodyPr/>
          <a:lstStyle/>
          <a:p>
            <a:pPr eaLnBrk="1" hangingPunct="1">
              <a:lnSpc>
                <a:spcPct val="90000"/>
              </a:lnSpc>
            </a:pPr>
            <a:r>
              <a:rPr lang="en-US" sz="2600" dirty="0">
                <a:ea typeface="ＭＳ Ｐゴシック" charset="0"/>
                <a:cs typeface="Arial"/>
              </a:rPr>
              <a:t>RELEVANT EXPERIENCE</a:t>
            </a:r>
          </a:p>
          <a:p>
            <a:pPr lvl="1" eaLnBrk="1" hangingPunct="1">
              <a:lnSpc>
                <a:spcPct val="90000"/>
              </a:lnSpc>
            </a:pPr>
            <a:r>
              <a:rPr lang="en-US" sz="2000" dirty="0">
                <a:ea typeface="ＭＳ Ｐゴシック" charset="0"/>
                <a:cs typeface="Arial"/>
              </a:rPr>
              <a:t>Paid and unpaid work (full-time or part-time): jobs, internships</a:t>
            </a:r>
            <a:r>
              <a:rPr lang="en-US" altLang="ja-JP" sz="2000" dirty="0">
                <a:ea typeface="ＭＳ Ｐゴシック" charset="0"/>
                <a:cs typeface="Arial"/>
              </a:rPr>
              <a:t>, externships</a:t>
            </a:r>
          </a:p>
          <a:p>
            <a:pPr lvl="1" eaLnBrk="1" hangingPunct="1">
              <a:lnSpc>
                <a:spcPct val="90000"/>
              </a:lnSpc>
            </a:pPr>
            <a:r>
              <a:rPr lang="en-US" sz="2000" dirty="0">
                <a:ea typeface="ＭＳ Ｐゴシック" charset="0"/>
                <a:cs typeface="Arial"/>
              </a:rPr>
              <a:t>Community Service/Volunteering</a:t>
            </a:r>
          </a:p>
          <a:p>
            <a:pPr lvl="1" eaLnBrk="1" hangingPunct="1">
              <a:lnSpc>
                <a:spcPct val="90000"/>
              </a:lnSpc>
            </a:pPr>
            <a:r>
              <a:rPr lang="en-US" sz="2000" dirty="0">
                <a:ea typeface="ＭＳ Ｐゴシック" charset="0"/>
                <a:cs typeface="Arial"/>
              </a:rPr>
              <a:t>Research or Course projects that simulate “real-world” experiences</a:t>
            </a:r>
            <a:endParaRPr lang="en-US" sz="1500" dirty="0">
              <a:ea typeface="ＭＳ Ｐゴシック" charset="0"/>
              <a:cs typeface="Arial"/>
            </a:endParaRPr>
          </a:p>
          <a:p>
            <a:pPr eaLnBrk="1" hangingPunct="1">
              <a:lnSpc>
                <a:spcPct val="90000"/>
              </a:lnSpc>
            </a:pPr>
            <a:r>
              <a:rPr lang="en-US" sz="2600" dirty="0">
                <a:ea typeface="ＭＳ Ｐゴシック" charset="0"/>
                <a:cs typeface="Arial"/>
              </a:rPr>
              <a:t>ACTIVITIES &amp; LEADERSHIP</a:t>
            </a:r>
          </a:p>
          <a:p>
            <a:pPr lvl="1" eaLnBrk="1" hangingPunct="1">
              <a:lnSpc>
                <a:spcPct val="90000"/>
              </a:lnSpc>
            </a:pPr>
            <a:r>
              <a:rPr lang="en-US" sz="2100" dirty="0">
                <a:ea typeface="ＭＳ Ｐゴシック" charset="0"/>
                <a:cs typeface="Arial"/>
              </a:rPr>
              <a:t>Sports, Student Organizations, Professional Associations, </a:t>
            </a:r>
            <a:endParaRPr lang="en-US" sz="1400" dirty="0">
              <a:ea typeface="ＭＳ Ｐゴシック" charset="0"/>
              <a:cs typeface="Arial"/>
            </a:endParaRPr>
          </a:p>
          <a:p>
            <a:pPr eaLnBrk="1" hangingPunct="1">
              <a:lnSpc>
                <a:spcPct val="90000"/>
              </a:lnSpc>
            </a:pPr>
            <a:r>
              <a:rPr lang="en-US" sz="2600" dirty="0">
                <a:ea typeface="ＭＳ Ｐゴシック" charset="0"/>
                <a:cs typeface="Arial"/>
              </a:rPr>
              <a:t>SKILLS</a:t>
            </a:r>
          </a:p>
          <a:p>
            <a:pPr lvl="1" eaLnBrk="1" hangingPunct="1">
              <a:lnSpc>
                <a:spcPct val="90000"/>
              </a:lnSpc>
            </a:pPr>
            <a:r>
              <a:rPr lang="en-US" sz="2100" dirty="0">
                <a:ea typeface="ＭＳ Ｐゴシック" charset="0"/>
                <a:cs typeface="Arial"/>
              </a:rPr>
              <a:t>Technical/Computer</a:t>
            </a:r>
          </a:p>
          <a:p>
            <a:pPr lvl="1" eaLnBrk="1" hangingPunct="1">
              <a:lnSpc>
                <a:spcPct val="90000"/>
              </a:lnSpc>
            </a:pPr>
            <a:r>
              <a:rPr lang="en-US" sz="2100" dirty="0">
                <a:ea typeface="ＭＳ Ｐゴシック" charset="0"/>
                <a:cs typeface="Arial"/>
              </a:rPr>
              <a:t>Foreign Language </a:t>
            </a:r>
          </a:p>
          <a:p>
            <a:pPr lvl="2" eaLnBrk="1" hangingPunct="1">
              <a:lnSpc>
                <a:spcPct val="90000"/>
              </a:lnSpc>
            </a:pPr>
            <a:r>
              <a:rPr lang="en-US" sz="1700" dirty="0">
                <a:ea typeface="ＭＳ Ｐゴシック" charset="0"/>
                <a:cs typeface="Arial"/>
              </a:rPr>
              <a:t>(do not include English for US based jobs)</a:t>
            </a:r>
          </a:p>
          <a:p>
            <a:pPr lvl="1" eaLnBrk="1" hangingPunct="1">
              <a:lnSpc>
                <a:spcPct val="90000"/>
              </a:lnSpc>
            </a:pPr>
            <a:r>
              <a:rPr lang="en-US" sz="2100" dirty="0">
                <a:ea typeface="ＭＳ Ｐゴシック" charset="0"/>
                <a:cs typeface="Arial"/>
              </a:rPr>
              <a:t>Research/Lab</a:t>
            </a:r>
          </a:p>
          <a:p>
            <a:pPr lvl="1" eaLnBrk="1" hangingPunct="1">
              <a:lnSpc>
                <a:spcPct val="90000"/>
              </a:lnSpc>
            </a:pPr>
            <a:r>
              <a:rPr lang="en-US" sz="2100" dirty="0">
                <a:ea typeface="ＭＳ Ｐゴシック" charset="0"/>
                <a:cs typeface="Arial"/>
              </a:rPr>
              <a:t>Certifications</a:t>
            </a:r>
          </a:p>
          <a:p>
            <a:pPr lvl="1" eaLnBrk="1" hangingPunct="1">
              <a:lnSpc>
                <a:spcPct val="90000"/>
              </a:lnSpc>
            </a:pPr>
            <a:r>
              <a:rPr lang="en-US" sz="2100" dirty="0">
                <a:ea typeface="ＭＳ Ｐゴシック" charset="0"/>
                <a:cs typeface="Arial"/>
              </a:rPr>
              <a:t>Transferable Skills</a:t>
            </a:r>
            <a:endParaRPr lang="en-US" sz="2000" dirty="0">
              <a:ea typeface="ＭＳ Ｐゴシック" charset="0"/>
              <a:cs typeface="Arial"/>
            </a:endParaRPr>
          </a:p>
          <a:p>
            <a:pPr marL="457200" lvl="2" indent="0">
              <a:buFont typeface="Arial" charset="0"/>
              <a:buNone/>
              <a:defRPr/>
            </a:pPr>
            <a:endParaRPr lang="en-US" sz="2200" dirty="0"/>
          </a:p>
          <a:p>
            <a:pPr marL="457200" lvl="2" indent="0">
              <a:buFont typeface="Arial" charset="0"/>
              <a:buNone/>
              <a:defRPr/>
            </a:pPr>
            <a:endParaRPr lang="en-US" sz="2200" dirty="0"/>
          </a:p>
          <a:p>
            <a:pPr marL="457200" lvl="2" indent="0">
              <a:buFont typeface="Arial" charset="0"/>
              <a:buNone/>
              <a:defRPr/>
            </a:pPr>
            <a:endParaRPr lang="en-US" sz="2200" dirty="0"/>
          </a:p>
          <a:p>
            <a:pPr marL="457200" lvl="2" indent="0">
              <a:buFont typeface="Arial" charset="0"/>
              <a:buNone/>
              <a:defRPr/>
            </a:pPr>
            <a:endParaRPr lang="en-US" sz="2200" dirty="0"/>
          </a:p>
          <a:p>
            <a:pPr marL="457200" lvl="2" indent="0">
              <a:buFont typeface="Arial" charset="0"/>
              <a:buNone/>
              <a:defRPr/>
            </a:pPr>
            <a:endParaRPr lang="en-US" sz="2200" dirty="0"/>
          </a:p>
          <a:p>
            <a:pPr lvl="1">
              <a:defRPr/>
            </a:pPr>
            <a:endParaRPr lang="en-US" sz="2200" dirty="0"/>
          </a:p>
          <a:p>
            <a:pPr marL="228600" lvl="1" indent="0">
              <a:buFont typeface="Arial" charset="0"/>
              <a:buNone/>
              <a:defRPr/>
            </a:pPr>
            <a:endParaRPr lang="en-US" sz="2200" dirty="0"/>
          </a:p>
          <a:p>
            <a:pPr marL="457200" lvl="2" indent="0">
              <a:buFont typeface="Arial" charset="0"/>
              <a:buNone/>
              <a:defRPr/>
            </a:pPr>
            <a:endParaRPr lang="en-US" sz="2200" dirty="0"/>
          </a:p>
          <a:p>
            <a:pPr>
              <a:defRPr/>
            </a:pPr>
            <a:endParaRPr lang="en-US" sz="2200" dirty="0"/>
          </a:p>
        </p:txBody>
      </p:sp>
      <p:sp>
        <p:nvSpPr>
          <p:cNvPr id="6" name="TextBox 5"/>
          <p:cNvSpPr txBox="1"/>
          <p:nvPr/>
        </p:nvSpPr>
        <p:spPr>
          <a:xfrm>
            <a:off x="4279900" y="4038600"/>
            <a:ext cx="4305300" cy="1200329"/>
          </a:xfrm>
          <a:prstGeom prst="rect">
            <a:avLst/>
          </a:prstGeom>
          <a:noFill/>
        </p:spPr>
        <p:txBody>
          <a:bodyPr wrap="square">
            <a:spAutoFit/>
          </a:bodyPr>
          <a:lstStyle/>
          <a:p>
            <a:pPr algn="ctr">
              <a:defRPr/>
            </a:pPr>
            <a:r>
              <a:rPr lang="en-US" b="1" dirty="0">
                <a:solidFill>
                  <a:srgbClr val="000000"/>
                </a:solidFill>
                <a:latin typeface="Arial"/>
                <a:cs typeface="Arial"/>
              </a:rPr>
              <a:t>While some students use Relevant Experience, Activities &amp; Leadership, and Skills as their section headers, you can customize these.</a:t>
            </a:r>
          </a:p>
        </p:txBody>
      </p:sp>
    </p:spTree>
    <p:extLst>
      <p:ext uri="{BB962C8B-B14F-4D97-AF65-F5344CB8AC3E}">
        <p14:creationId xmlns:p14="http://schemas.microsoft.com/office/powerpoint/2010/main" val="3151865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p:cNvSpPr>
          <p:nvPr>
            <p:ph type="title"/>
          </p:nvPr>
        </p:nvSpPr>
        <p:spPr/>
        <p:txBody>
          <a:bodyPr/>
          <a:lstStyle/>
          <a:p>
            <a:r>
              <a:rPr lang="en-US" dirty="0">
                <a:latin typeface="Arial" charset="0"/>
                <a:ea typeface="ＭＳ Ｐゴシック" charset="0"/>
              </a:rPr>
              <a:t>Resume Tips</a:t>
            </a:r>
          </a:p>
        </p:txBody>
      </p:sp>
      <p:sp>
        <p:nvSpPr>
          <p:cNvPr id="4" name="Content Placeholder 3"/>
          <p:cNvSpPr>
            <a:spLocks noGrp="1"/>
          </p:cNvSpPr>
          <p:nvPr>
            <p:ph sz="half" idx="1"/>
          </p:nvPr>
        </p:nvSpPr>
        <p:spPr>
          <a:xfrm>
            <a:off x="457200" y="1257301"/>
            <a:ext cx="4038600" cy="4281488"/>
          </a:xfrm>
          <a:extLst/>
        </p:spPr>
        <p:txBody>
          <a:bodyPr/>
          <a:lstStyle/>
          <a:p>
            <a:pPr marL="228600" lvl="1" indent="0">
              <a:buFont typeface="Arial" charset="0"/>
              <a:buNone/>
              <a:defRPr/>
            </a:pPr>
            <a:endParaRPr lang="en-US" sz="2200" dirty="0"/>
          </a:p>
          <a:p>
            <a:pPr eaLnBrk="1" hangingPunct="1">
              <a:lnSpc>
                <a:spcPct val="80000"/>
              </a:lnSpc>
              <a:defRPr/>
            </a:pPr>
            <a:r>
              <a:rPr lang="en-US" sz="2400" b="1" dirty="0">
                <a:ea typeface="ＭＳ Ｐゴシック" charset="0"/>
                <a:cs typeface="Arial"/>
              </a:rPr>
              <a:t>Length:</a:t>
            </a:r>
            <a:r>
              <a:rPr lang="en-US" sz="2400" dirty="0">
                <a:ea typeface="ＭＳ Ｐゴシック" charset="0"/>
                <a:cs typeface="Arial"/>
              </a:rPr>
              <a:t> 1 page (more than 5 years of professional experience may go to 2 pages)</a:t>
            </a:r>
          </a:p>
          <a:p>
            <a:pPr eaLnBrk="1" hangingPunct="1">
              <a:lnSpc>
                <a:spcPct val="80000"/>
              </a:lnSpc>
              <a:defRPr/>
            </a:pPr>
            <a:endParaRPr lang="en-US" sz="800" dirty="0">
              <a:ea typeface="ＭＳ Ｐゴシック" charset="0"/>
              <a:cs typeface="Arial"/>
            </a:endParaRPr>
          </a:p>
          <a:p>
            <a:pPr eaLnBrk="1" hangingPunct="1">
              <a:lnSpc>
                <a:spcPct val="80000"/>
              </a:lnSpc>
              <a:defRPr/>
            </a:pPr>
            <a:r>
              <a:rPr lang="en-US" sz="2400" b="1" dirty="0">
                <a:ea typeface="ＭＳ Ｐゴシック" charset="0"/>
                <a:cs typeface="Arial"/>
              </a:rPr>
              <a:t>Format: </a:t>
            </a:r>
            <a:r>
              <a:rPr lang="en-US" sz="2400" dirty="0">
                <a:ea typeface="ＭＳ Ｐゴシック" charset="0"/>
                <a:cs typeface="Arial"/>
              </a:rPr>
              <a:t>Reverse chronological order (what you have done more recently will be listed first)</a:t>
            </a:r>
          </a:p>
          <a:p>
            <a:pPr eaLnBrk="1" hangingPunct="1">
              <a:lnSpc>
                <a:spcPct val="80000"/>
              </a:lnSpc>
              <a:defRPr/>
            </a:pPr>
            <a:endParaRPr lang="en-US" sz="800" dirty="0">
              <a:ea typeface="ＭＳ Ｐゴシック" charset="0"/>
              <a:cs typeface="Arial"/>
            </a:endParaRPr>
          </a:p>
          <a:p>
            <a:pPr eaLnBrk="1" hangingPunct="1">
              <a:lnSpc>
                <a:spcPct val="80000"/>
              </a:lnSpc>
              <a:defRPr/>
            </a:pPr>
            <a:r>
              <a:rPr lang="en-US" sz="2400" b="1" dirty="0">
                <a:ea typeface="ＭＳ Ｐゴシック" charset="0"/>
                <a:cs typeface="Arial"/>
              </a:rPr>
              <a:t>Ink Color:</a:t>
            </a:r>
            <a:r>
              <a:rPr lang="en-US" sz="2400" dirty="0">
                <a:ea typeface="ＭＳ Ｐゴシック" charset="0"/>
                <a:cs typeface="Arial"/>
              </a:rPr>
              <a:t> Black </a:t>
            </a:r>
          </a:p>
          <a:p>
            <a:pPr eaLnBrk="1" hangingPunct="1">
              <a:lnSpc>
                <a:spcPct val="80000"/>
              </a:lnSpc>
              <a:defRPr/>
            </a:pPr>
            <a:endParaRPr lang="en-US" sz="800" dirty="0">
              <a:ea typeface="ＭＳ Ｐゴシック" charset="0"/>
              <a:cs typeface="Arial"/>
            </a:endParaRPr>
          </a:p>
          <a:p>
            <a:pPr eaLnBrk="1" hangingPunct="1">
              <a:lnSpc>
                <a:spcPct val="80000"/>
              </a:lnSpc>
              <a:defRPr/>
            </a:pPr>
            <a:r>
              <a:rPr lang="en-US" sz="2400" b="1" dirty="0">
                <a:ea typeface="ＭＳ Ｐゴシック" charset="0"/>
                <a:cs typeface="Arial"/>
              </a:rPr>
              <a:t>Font:</a:t>
            </a:r>
            <a:r>
              <a:rPr lang="en-US" sz="2400" dirty="0">
                <a:ea typeface="ＭＳ Ｐゴシック" charset="0"/>
                <a:cs typeface="Arial"/>
              </a:rPr>
              <a:t> Times New Roman or other simple font</a:t>
            </a:r>
          </a:p>
          <a:p>
            <a:pPr eaLnBrk="1" hangingPunct="1">
              <a:lnSpc>
                <a:spcPct val="80000"/>
              </a:lnSpc>
              <a:defRPr/>
            </a:pPr>
            <a:endParaRPr lang="en-US" sz="2400" dirty="0">
              <a:ea typeface="ＭＳ Ｐゴシック" charset="0"/>
              <a:cs typeface="Arial"/>
            </a:endParaRPr>
          </a:p>
          <a:p>
            <a:pPr eaLnBrk="1" hangingPunct="1">
              <a:lnSpc>
                <a:spcPct val="80000"/>
              </a:lnSpc>
              <a:defRPr/>
            </a:pPr>
            <a:endParaRPr lang="en-US" sz="2400" dirty="0">
              <a:latin typeface="Times New Roman" charset="0"/>
              <a:ea typeface="ＭＳ Ｐゴシック" charset="0"/>
            </a:endParaRPr>
          </a:p>
          <a:p>
            <a:pPr marL="0" indent="0" eaLnBrk="1" hangingPunct="1">
              <a:lnSpc>
                <a:spcPct val="80000"/>
              </a:lnSpc>
              <a:buFont typeface="Wingdings 2" charset="0"/>
              <a:buNone/>
              <a:defRPr/>
            </a:pPr>
            <a:endParaRPr lang="en-US" sz="1600" dirty="0">
              <a:latin typeface="Times New Roman" charset="0"/>
              <a:ea typeface="ＭＳ Ｐゴシック" charset="0"/>
            </a:endParaRPr>
          </a:p>
          <a:p>
            <a:pPr eaLnBrk="1" hangingPunct="1">
              <a:lnSpc>
                <a:spcPct val="80000"/>
              </a:lnSpc>
              <a:defRPr/>
            </a:pPr>
            <a:endParaRPr lang="en-US" sz="500" dirty="0">
              <a:latin typeface="Times New Roman" charset="0"/>
              <a:ea typeface="ＭＳ Ｐゴシック" charset="0"/>
            </a:endParaRPr>
          </a:p>
        </p:txBody>
      </p:sp>
      <p:sp>
        <p:nvSpPr>
          <p:cNvPr id="2" name="Content Placeholder 1"/>
          <p:cNvSpPr>
            <a:spLocks noGrp="1"/>
          </p:cNvSpPr>
          <p:nvPr>
            <p:ph sz="half" idx="2"/>
          </p:nvPr>
        </p:nvSpPr>
        <p:spPr>
          <a:xfrm>
            <a:off x="4648200" y="1371601"/>
            <a:ext cx="4038600" cy="4281488"/>
          </a:xfrm>
        </p:spPr>
        <p:txBody>
          <a:bodyPr/>
          <a:lstStyle/>
          <a:p>
            <a:pPr marL="0" indent="0" eaLnBrk="1" hangingPunct="1">
              <a:lnSpc>
                <a:spcPct val="80000"/>
              </a:lnSpc>
              <a:buFont typeface="Wingdings 2" charset="0"/>
              <a:buNone/>
              <a:defRPr/>
            </a:pPr>
            <a:endParaRPr lang="en-US" sz="1600" dirty="0">
              <a:latin typeface="Times New Roman" charset="0"/>
              <a:ea typeface="ＭＳ Ｐゴシック" charset="0"/>
            </a:endParaRPr>
          </a:p>
          <a:p>
            <a:pPr eaLnBrk="1" hangingPunct="1">
              <a:lnSpc>
                <a:spcPct val="80000"/>
              </a:lnSpc>
              <a:defRPr/>
            </a:pPr>
            <a:r>
              <a:rPr lang="en-US" sz="2400" b="1" dirty="0">
                <a:ea typeface="ＭＳ Ｐゴシック" charset="0"/>
                <a:cs typeface="Arial"/>
              </a:rPr>
              <a:t>Font Size:</a:t>
            </a:r>
            <a:r>
              <a:rPr lang="en-US" sz="2400" dirty="0">
                <a:ea typeface="ＭＳ Ｐゴシック" charset="0"/>
                <a:cs typeface="Arial"/>
              </a:rPr>
              <a:t> Between 11pt and 12pt for body of resume. 18pt for Name at top of page. </a:t>
            </a:r>
          </a:p>
          <a:p>
            <a:pPr lvl="1" eaLnBrk="1" hangingPunct="1">
              <a:lnSpc>
                <a:spcPct val="80000"/>
              </a:lnSpc>
              <a:defRPr/>
            </a:pPr>
            <a:r>
              <a:rPr lang="en-US" sz="1900" dirty="0">
                <a:ea typeface="ＭＳ Ｐゴシック" charset="0"/>
                <a:cs typeface="Arial"/>
              </a:rPr>
              <a:t>You should NEVER use font smaller than 11 pt.</a:t>
            </a:r>
          </a:p>
          <a:p>
            <a:pPr lvl="1" eaLnBrk="1" hangingPunct="1">
              <a:lnSpc>
                <a:spcPct val="80000"/>
              </a:lnSpc>
              <a:defRPr/>
            </a:pPr>
            <a:endParaRPr lang="en-US" sz="800" dirty="0">
              <a:ea typeface="ＭＳ Ｐゴシック" charset="0"/>
              <a:cs typeface="Arial"/>
            </a:endParaRPr>
          </a:p>
          <a:p>
            <a:pPr eaLnBrk="1" hangingPunct="1">
              <a:lnSpc>
                <a:spcPct val="80000"/>
              </a:lnSpc>
              <a:defRPr/>
            </a:pPr>
            <a:endParaRPr lang="en-US" sz="800" dirty="0">
              <a:ea typeface="ＭＳ Ｐゴシック" charset="0"/>
              <a:cs typeface="Arial"/>
            </a:endParaRPr>
          </a:p>
          <a:p>
            <a:pPr eaLnBrk="1" hangingPunct="1">
              <a:lnSpc>
                <a:spcPct val="80000"/>
              </a:lnSpc>
              <a:defRPr/>
            </a:pPr>
            <a:r>
              <a:rPr lang="en-US" sz="2400" b="1" dirty="0">
                <a:ea typeface="ＭＳ Ｐゴシック" charset="0"/>
                <a:cs typeface="Arial"/>
              </a:rPr>
              <a:t>Margins: </a:t>
            </a:r>
            <a:r>
              <a:rPr lang="en-US" sz="2400" dirty="0">
                <a:ea typeface="ＭＳ Ｐゴシック" charset="0"/>
                <a:cs typeface="Arial"/>
              </a:rPr>
              <a:t>Consistent &amp; no smaller than .5</a:t>
            </a:r>
            <a:r>
              <a:rPr lang="ja-JP" altLang="en-US" sz="2400" dirty="0">
                <a:ea typeface="ＭＳ Ｐゴシック" charset="0"/>
                <a:cs typeface="Arial"/>
              </a:rPr>
              <a:t>”</a:t>
            </a:r>
            <a:endParaRPr lang="en-US" sz="2400" dirty="0">
              <a:ea typeface="ＭＳ Ｐゴシック" charset="0"/>
              <a:cs typeface="Arial"/>
            </a:endParaRPr>
          </a:p>
          <a:p>
            <a:pPr marL="0" indent="0" eaLnBrk="1" hangingPunct="1">
              <a:lnSpc>
                <a:spcPct val="80000"/>
              </a:lnSpc>
              <a:buFont typeface="Wingdings 2" charset="0"/>
              <a:buNone/>
              <a:defRPr/>
            </a:pPr>
            <a:endParaRPr lang="en-US" sz="800" dirty="0">
              <a:ea typeface="ＭＳ Ｐゴシック" charset="0"/>
              <a:cs typeface="Arial"/>
            </a:endParaRPr>
          </a:p>
          <a:p>
            <a:pPr eaLnBrk="1" hangingPunct="1">
              <a:lnSpc>
                <a:spcPct val="80000"/>
              </a:lnSpc>
              <a:defRPr/>
            </a:pPr>
            <a:r>
              <a:rPr lang="en-US" sz="2400" dirty="0">
                <a:ea typeface="ＭＳ Ｐゴシック" charset="0"/>
                <a:cs typeface="Arial"/>
              </a:rPr>
              <a:t>Be selective with </a:t>
            </a:r>
            <a:r>
              <a:rPr lang="en-US" sz="2400" b="1" dirty="0">
                <a:ea typeface="ＭＳ Ｐゴシック" charset="0"/>
                <a:cs typeface="Arial"/>
              </a:rPr>
              <a:t>Bolding</a:t>
            </a:r>
            <a:r>
              <a:rPr lang="en-US" sz="2400" dirty="0">
                <a:ea typeface="ＭＳ Ｐゴシック" charset="0"/>
                <a:cs typeface="Arial"/>
              </a:rPr>
              <a:t>, </a:t>
            </a:r>
            <a:r>
              <a:rPr lang="en-US" sz="2400" u="sng" dirty="0">
                <a:ea typeface="ＭＳ Ｐゴシック" charset="0"/>
                <a:cs typeface="Arial"/>
              </a:rPr>
              <a:t>Underlining</a:t>
            </a:r>
            <a:r>
              <a:rPr lang="en-US" sz="2400" dirty="0">
                <a:ea typeface="ＭＳ Ｐゴシック" charset="0"/>
                <a:cs typeface="Arial"/>
              </a:rPr>
              <a:t>, </a:t>
            </a:r>
            <a:r>
              <a:rPr lang="en-US" sz="2400" i="1" dirty="0">
                <a:ea typeface="ＭＳ Ｐゴシック" charset="0"/>
                <a:cs typeface="Arial"/>
              </a:rPr>
              <a:t>Italicizing </a:t>
            </a:r>
            <a:r>
              <a:rPr lang="en-US" sz="2400" dirty="0">
                <a:ea typeface="ＭＳ Ｐゴシック" charset="0"/>
                <a:cs typeface="Arial"/>
              </a:rPr>
              <a:t>for EMPHASIS or FORMATTING</a:t>
            </a:r>
          </a:p>
          <a:p>
            <a:pPr marL="0" indent="0" eaLnBrk="1" hangingPunct="1">
              <a:lnSpc>
                <a:spcPct val="80000"/>
              </a:lnSpc>
              <a:buFont typeface="Wingdings 2" charset="0"/>
              <a:buNone/>
              <a:defRPr/>
            </a:pPr>
            <a:endParaRPr lang="en-US" sz="800" dirty="0">
              <a:ea typeface="ＭＳ Ｐゴシック" charset="0"/>
              <a:cs typeface="Arial"/>
            </a:endParaRPr>
          </a:p>
          <a:p>
            <a:pPr eaLnBrk="1" hangingPunct="1">
              <a:lnSpc>
                <a:spcPct val="80000"/>
              </a:lnSpc>
              <a:defRPr/>
            </a:pPr>
            <a:r>
              <a:rPr lang="en-US" sz="2400" dirty="0">
                <a:ea typeface="ＭＳ Ｐゴシック" charset="0"/>
                <a:cs typeface="Arial"/>
              </a:rPr>
              <a:t>Be Clear &amp; Concise</a:t>
            </a:r>
          </a:p>
          <a:p>
            <a:endParaRPr lang="en-US" dirty="0"/>
          </a:p>
        </p:txBody>
      </p:sp>
      <p:sp>
        <p:nvSpPr>
          <p:cNvPr id="3" name="TextBox 2"/>
          <p:cNvSpPr txBox="1"/>
          <p:nvPr/>
        </p:nvSpPr>
        <p:spPr>
          <a:xfrm>
            <a:off x="152400" y="5483861"/>
            <a:ext cx="4737100" cy="1323439"/>
          </a:xfrm>
          <a:prstGeom prst="rect">
            <a:avLst/>
          </a:prstGeom>
          <a:noFill/>
        </p:spPr>
        <p:txBody>
          <a:bodyPr wrap="square" rtlCol="0">
            <a:spAutoFit/>
          </a:bodyPr>
          <a:lstStyle/>
          <a:p>
            <a:r>
              <a:rPr lang="en-US" sz="1600" b="1" dirty="0"/>
              <a:t>A master resume is a resume that includes all of your experience and can be multiple pages long. It is not given to employers, but can be a valuable resource from which you can customize individual resumes.</a:t>
            </a:r>
          </a:p>
        </p:txBody>
      </p:sp>
      <p:cxnSp>
        <p:nvCxnSpPr>
          <p:cNvPr id="6" name="Straight Arrow Connector 5"/>
          <p:cNvCxnSpPr/>
          <p:nvPr/>
        </p:nvCxnSpPr>
        <p:spPr>
          <a:xfrm flipH="1">
            <a:off x="698500" y="2209800"/>
            <a:ext cx="127000" cy="332898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75274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itle 1"/>
          <p:cNvSpPr>
            <a:spLocks noGrp="1"/>
          </p:cNvSpPr>
          <p:nvPr>
            <p:ph type="title"/>
          </p:nvPr>
        </p:nvSpPr>
        <p:spPr/>
        <p:txBody>
          <a:bodyPr/>
          <a:lstStyle/>
          <a:p>
            <a:r>
              <a:rPr lang="en-US" sz="3800" dirty="0">
                <a:latin typeface="Arial" charset="0"/>
                <a:ea typeface="ＭＳ Ｐゴシック" charset="0"/>
              </a:rPr>
              <a:t>Resume Tips</a:t>
            </a:r>
          </a:p>
        </p:txBody>
      </p:sp>
      <p:sp>
        <p:nvSpPr>
          <p:cNvPr id="3" name="Content Placeholder 2"/>
          <p:cNvSpPr>
            <a:spLocks noGrp="1"/>
          </p:cNvSpPr>
          <p:nvPr>
            <p:ph sz="half" idx="1"/>
          </p:nvPr>
        </p:nvSpPr>
        <p:spPr/>
        <p:txBody>
          <a:bodyPr/>
          <a:lstStyle/>
          <a:p>
            <a:pPr eaLnBrk="1" hangingPunct="1">
              <a:lnSpc>
                <a:spcPct val="80000"/>
              </a:lnSpc>
              <a:buClr>
                <a:schemeClr val="accent1"/>
              </a:buClr>
              <a:buSzPct val="85000"/>
              <a:buFont typeface="Wingdings 2" charset="0"/>
              <a:buChar char=""/>
              <a:defRPr/>
            </a:pPr>
            <a:r>
              <a:rPr lang="en-US" dirty="0">
                <a:cs typeface="Arial"/>
              </a:rPr>
              <a:t>Always Spell Check &amp; Proofread</a:t>
            </a:r>
          </a:p>
          <a:p>
            <a:pPr eaLnBrk="1" hangingPunct="1">
              <a:lnSpc>
                <a:spcPct val="80000"/>
              </a:lnSpc>
              <a:buClr>
                <a:schemeClr val="accent1"/>
              </a:buClr>
              <a:buSzPct val="85000"/>
              <a:buFont typeface="Wingdings 2" charset="0"/>
              <a:buChar char=""/>
              <a:defRPr/>
            </a:pPr>
            <a:endParaRPr lang="en-US" sz="1600" dirty="0">
              <a:cs typeface="Arial"/>
            </a:endParaRPr>
          </a:p>
          <a:p>
            <a:pPr eaLnBrk="1" hangingPunct="1">
              <a:lnSpc>
                <a:spcPct val="80000"/>
              </a:lnSpc>
              <a:buClr>
                <a:schemeClr val="accent1"/>
              </a:buClr>
              <a:buSzPct val="85000"/>
              <a:buFont typeface="Wingdings 2" charset="0"/>
              <a:buChar char=""/>
              <a:defRPr/>
            </a:pPr>
            <a:endParaRPr lang="en-US" sz="800" dirty="0">
              <a:cs typeface="Arial"/>
            </a:endParaRPr>
          </a:p>
          <a:p>
            <a:pPr eaLnBrk="1" hangingPunct="1">
              <a:lnSpc>
                <a:spcPct val="80000"/>
              </a:lnSpc>
              <a:buClr>
                <a:schemeClr val="accent1"/>
              </a:buClr>
              <a:buSzPct val="85000"/>
              <a:buFont typeface="Wingdings 2" charset="0"/>
              <a:buChar char=""/>
              <a:defRPr/>
            </a:pPr>
            <a:r>
              <a:rPr lang="en-US" dirty="0">
                <a:cs typeface="Arial"/>
              </a:rPr>
              <a:t>Do not include personal info (ex. interests, family plans, marriage status, ethnicity, social security number, photo, </a:t>
            </a:r>
            <a:r>
              <a:rPr lang="en-US" dirty="0" err="1">
                <a:cs typeface="Arial"/>
              </a:rPr>
              <a:t>etc</a:t>
            </a:r>
            <a:r>
              <a:rPr lang="en-US" dirty="0">
                <a:cs typeface="Arial"/>
              </a:rPr>
              <a:t>)</a:t>
            </a:r>
          </a:p>
          <a:p>
            <a:pPr eaLnBrk="1" hangingPunct="1">
              <a:lnSpc>
                <a:spcPct val="80000"/>
              </a:lnSpc>
              <a:buClr>
                <a:schemeClr val="accent1"/>
              </a:buClr>
              <a:buSzPct val="85000"/>
              <a:buFont typeface="Wingdings 2" charset="0"/>
              <a:buChar char=""/>
              <a:defRPr/>
            </a:pPr>
            <a:endParaRPr lang="en-US" sz="1600" dirty="0">
              <a:cs typeface="Arial"/>
            </a:endParaRPr>
          </a:p>
          <a:p>
            <a:pPr marL="0" indent="0" eaLnBrk="1" hangingPunct="1">
              <a:lnSpc>
                <a:spcPct val="80000"/>
              </a:lnSpc>
              <a:buClr>
                <a:schemeClr val="accent1"/>
              </a:buClr>
              <a:buSzPct val="85000"/>
              <a:defRPr/>
            </a:pPr>
            <a:endParaRPr lang="en-US" sz="1600" dirty="0">
              <a:cs typeface="Arial"/>
            </a:endParaRPr>
          </a:p>
          <a:p>
            <a:pPr eaLnBrk="1" hangingPunct="1">
              <a:lnSpc>
                <a:spcPct val="80000"/>
              </a:lnSpc>
              <a:buClr>
                <a:schemeClr val="accent1"/>
              </a:buClr>
              <a:buSzPct val="85000"/>
              <a:buFont typeface="Wingdings 2" charset="0"/>
              <a:buChar char=""/>
              <a:defRPr/>
            </a:pPr>
            <a:endParaRPr lang="en-US" sz="1600" dirty="0">
              <a:cs typeface="Arial"/>
            </a:endParaRPr>
          </a:p>
          <a:p>
            <a:pPr eaLnBrk="1" hangingPunct="1">
              <a:lnSpc>
                <a:spcPct val="80000"/>
              </a:lnSpc>
              <a:buClr>
                <a:schemeClr val="accent1"/>
              </a:buClr>
              <a:buSzPct val="85000"/>
              <a:defRPr/>
            </a:pPr>
            <a:endParaRPr lang="en-US" sz="1600" dirty="0">
              <a:cs typeface="Arial"/>
            </a:endParaRPr>
          </a:p>
          <a:p>
            <a:pPr eaLnBrk="1" hangingPunct="1">
              <a:lnSpc>
                <a:spcPct val="80000"/>
              </a:lnSpc>
              <a:buClr>
                <a:schemeClr val="accent1"/>
              </a:buClr>
              <a:buSzPct val="85000"/>
              <a:defRPr/>
            </a:pPr>
            <a:endParaRPr lang="en-US" sz="1600" dirty="0">
              <a:cs typeface="Arial"/>
            </a:endParaRPr>
          </a:p>
        </p:txBody>
      </p:sp>
      <p:sp>
        <p:nvSpPr>
          <p:cNvPr id="2" name="Content Placeholder 1"/>
          <p:cNvSpPr>
            <a:spLocks noGrp="1"/>
          </p:cNvSpPr>
          <p:nvPr>
            <p:ph sz="half" idx="2"/>
          </p:nvPr>
        </p:nvSpPr>
        <p:spPr/>
        <p:txBody>
          <a:bodyPr/>
          <a:lstStyle/>
          <a:p>
            <a:pPr eaLnBrk="1" hangingPunct="1">
              <a:lnSpc>
                <a:spcPct val="80000"/>
              </a:lnSpc>
              <a:buClr>
                <a:schemeClr val="accent1"/>
              </a:buClr>
              <a:buSzPct val="85000"/>
              <a:buFont typeface="Wingdings 2" charset="0"/>
              <a:buChar char=""/>
              <a:defRPr/>
            </a:pPr>
            <a:r>
              <a:rPr lang="en-US" dirty="0">
                <a:cs typeface="Arial"/>
              </a:rPr>
              <a:t>Be SPECIFIC in telling the reader what you have accomplished; the reader should believe the document to be consistent and clear</a:t>
            </a:r>
          </a:p>
          <a:p>
            <a:pPr eaLnBrk="1" hangingPunct="1">
              <a:lnSpc>
                <a:spcPct val="80000"/>
              </a:lnSpc>
              <a:buClr>
                <a:schemeClr val="accent1"/>
              </a:buClr>
              <a:buSzPct val="85000"/>
              <a:buFont typeface="Wingdings 2" charset="0"/>
              <a:buChar char=""/>
              <a:defRPr/>
            </a:pPr>
            <a:endParaRPr lang="en-US" sz="800" dirty="0">
              <a:cs typeface="Arial"/>
            </a:endParaRPr>
          </a:p>
          <a:p>
            <a:pPr eaLnBrk="1" hangingPunct="1">
              <a:lnSpc>
                <a:spcPct val="80000"/>
              </a:lnSpc>
              <a:buClr>
                <a:schemeClr val="accent1"/>
              </a:buClr>
              <a:buSzPct val="85000"/>
              <a:buFont typeface="Wingdings 2" charset="0"/>
              <a:buChar char=""/>
              <a:defRPr/>
            </a:pPr>
            <a:r>
              <a:rPr lang="en-US" dirty="0">
                <a:cs typeface="Arial"/>
              </a:rPr>
              <a:t>Use #</a:t>
            </a:r>
            <a:r>
              <a:rPr lang="ja-JP" altLang="en-US" dirty="0">
                <a:cs typeface="Arial"/>
              </a:rPr>
              <a:t>’</a:t>
            </a:r>
            <a:r>
              <a:rPr lang="en-US" altLang="ja-JP" dirty="0">
                <a:cs typeface="Arial"/>
              </a:rPr>
              <a:t>s instead of writing them out </a:t>
            </a:r>
          </a:p>
          <a:p>
            <a:pPr lvl="1" eaLnBrk="1" hangingPunct="1">
              <a:lnSpc>
                <a:spcPct val="80000"/>
              </a:lnSpc>
              <a:buClr>
                <a:schemeClr val="accent1"/>
              </a:buClr>
              <a:buSzPct val="85000"/>
              <a:buFont typeface="Wingdings 2" charset="0"/>
              <a:buChar char=""/>
              <a:defRPr/>
            </a:pPr>
            <a:r>
              <a:rPr lang="en-US" dirty="0">
                <a:cs typeface="Arial"/>
              </a:rPr>
              <a:t>Ex: 5 instead of </a:t>
            </a:r>
            <a:r>
              <a:rPr lang="ja-JP" altLang="en-US" dirty="0">
                <a:cs typeface="Arial"/>
              </a:rPr>
              <a:t>“</a:t>
            </a:r>
            <a:r>
              <a:rPr lang="en-US" altLang="ja-JP" dirty="0">
                <a:cs typeface="Arial"/>
              </a:rPr>
              <a:t>five</a:t>
            </a:r>
            <a:r>
              <a:rPr lang="ja-JP" altLang="en-US" dirty="0">
                <a:cs typeface="Arial"/>
              </a:rPr>
              <a:t>”</a:t>
            </a:r>
            <a:endParaRPr lang="en-US" altLang="ja-JP" dirty="0">
              <a:cs typeface="Arial"/>
            </a:endParaRPr>
          </a:p>
          <a:p>
            <a:pPr eaLnBrk="1" hangingPunct="1">
              <a:lnSpc>
                <a:spcPct val="80000"/>
              </a:lnSpc>
              <a:buClr>
                <a:schemeClr val="accent1"/>
              </a:buClr>
              <a:buSzPct val="85000"/>
              <a:defRPr/>
            </a:pPr>
            <a:endParaRPr lang="en-US" sz="1400" dirty="0">
              <a:cs typeface="Arial"/>
            </a:endParaRPr>
          </a:p>
          <a:p>
            <a:pPr eaLnBrk="1" hangingPunct="1">
              <a:lnSpc>
                <a:spcPct val="80000"/>
              </a:lnSpc>
              <a:buClr>
                <a:schemeClr val="accent1"/>
              </a:buClr>
              <a:buSzPct val="85000"/>
              <a:defRPr/>
            </a:pPr>
            <a:endParaRPr lang="en-US" sz="1400" dirty="0">
              <a:cs typeface="Arial"/>
            </a:endParaRPr>
          </a:p>
          <a:p>
            <a:pPr marL="0" indent="0">
              <a:buNone/>
              <a:defRPr/>
            </a:pPr>
            <a:endParaRPr lang="en-US" sz="2400" dirty="0"/>
          </a:p>
          <a:p>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793" name="Group 9"/>
          <p:cNvGrpSpPr>
            <a:grpSpLocks/>
          </p:cNvGrpSpPr>
          <p:nvPr/>
        </p:nvGrpSpPr>
        <p:grpSpPr bwMode="auto">
          <a:xfrm>
            <a:off x="4318000" y="3687763"/>
            <a:ext cx="9752013" cy="1354137"/>
            <a:chOff x="4318000" y="3687419"/>
            <a:chExt cx="9751557" cy="1354137"/>
          </a:xfrm>
        </p:grpSpPr>
        <p:sp>
          <p:nvSpPr>
            <p:cNvPr id="4" name="Parallelogram 3"/>
            <p:cNvSpPr/>
            <p:nvPr/>
          </p:nvSpPr>
          <p:spPr>
            <a:xfrm>
              <a:off x="4318000" y="3774731"/>
              <a:ext cx="5471857" cy="1193800"/>
            </a:xfrm>
            <a:prstGeom prst="parallelogram">
              <a:avLst>
                <a:gd name="adj" fmla="val 37685"/>
              </a:avLst>
            </a:prstGeom>
            <a:solidFill>
              <a:srgbClr val="235F9C"/>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rgbClr val="0680CD"/>
                </a:solidFill>
              </a:endParaRPr>
            </a:p>
          </p:txBody>
        </p:sp>
        <p:sp>
          <p:nvSpPr>
            <p:cNvPr id="33795" name="Title 1"/>
            <p:cNvSpPr txBox="1">
              <a:spLocks/>
            </p:cNvSpPr>
            <p:nvPr/>
          </p:nvSpPr>
          <p:spPr bwMode="auto">
            <a:xfrm>
              <a:off x="4598443" y="3687419"/>
              <a:ext cx="9471114" cy="1354137"/>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chor="ct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nSpc>
                  <a:spcPct val="110000"/>
                </a:lnSpc>
              </a:pPr>
              <a:r>
                <a:rPr lang="en-US" sz="3200" dirty="0">
                  <a:solidFill>
                    <a:schemeClr val="bg1"/>
                  </a:solidFill>
                  <a:cs typeface="Arial" charset="0"/>
                </a:rPr>
                <a:t>Accomplishment </a:t>
              </a:r>
            </a:p>
            <a:p>
              <a:pPr>
                <a:lnSpc>
                  <a:spcPct val="110000"/>
                </a:lnSpc>
              </a:pPr>
              <a:r>
                <a:rPr lang="en-US" sz="3200" dirty="0">
                  <a:solidFill>
                    <a:schemeClr val="bg1"/>
                  </a:solidFill>
                  <a:cs typeface="Arial" charset="0"/>
                </a:rPr>
                <a:t>Statements</a:t>
              </a: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itle 1"/>
          <p:cNvSpPr>
            <a:spLocks noGrp="1"/>
          </p:cNvSpPr>
          <p:nvPr>
            <p:ph type="title"/>
          </p:nvPr>
        </p:nvSpPr>
        <p:spPr/>
        <p:txBody>
          <a:bodyPr/>
          <a:lstStyle/>
          <a:p>
            <a:r>
              <a:rPr lang="en-US" dirty="0">
                <a:latin typeface="Arial" charset="0"/>
                <a:ea typeface="ＭＳ Ｐゴシック" charset="0"/>
              </a:rPr>
              <a:t>Accomplishment Statements</a:t>
            </a:r>
          </a:p>
        </p:txBody>
      </p:sp>
      <p:sp>
        <p:nvSpPr>
          <p:cNvPr id="3" name="Content Placeholder 2"/>
          <p:cNvSpPr>
            <a:spLocks noGrp="1"/>
          </p:cNvSpPr>
          <p:nvPr>
            <p:ph idx="1"/>
          </p:nvPr>
        </p:nvSpPr>
        <p:spPr>
          <a:xfrm>
            <a:off x="457200" y="1257300"/>
            <a:ext cx="8229600" cy="5257800"/>
          </a:xfrm>
        </p:spPr>
        <p:txBody>
          <a:bodyPr/>
          <a:lstStyle/>
          <a:p>
            <a:pPr>
              <a:buFont typeface="Arial"/>
              <a:buChar char="•"/>
              <a:defRPr/>
            </a:pPr>
            <a:r>
              <a:rPr lang="en-US" sz="2800" dirty="0"/>
              <a:t>Allow you to demonstrate your value to the reader and describe your experiences.</a:t>
            </a:r>
          </a:p>
          <a:p>
            <a:pPr>
              <a:defRPr/>
            </a:pPr>
            <a:endParaRPr lang="en-US" sz="800" dirty="0"/>
          </a:p>
          <a:p>
            <a:pPr>
              <a:buFont typeface="Arial"/>
              <a:buChar char="•"/>
              <a:defRPr/>
            </a:pPr>
            <a:r>
              <a:rPr lang="en-US" sz="2800" dirty="0"/>
              <a:t>They are formed by:</a:t>
            </a:r>
          </a:p>
          <a:p>
            <a:pPr marL="0" indent="0">
              <a:buFont typeface="Arial" charset="0"/>
              <a:buNone/>
              <a:defRPr/>
            </a:pPr>
            <a:endParaRPr lang="en-US" sz="2000" dirty="0"/>
          </a:p>
          <a:p>
            <a:pPr>
              <a:defRPr/>
            </a:pPr>
            <a:endParaRPr lang="en-US" sz="2000" dirty="0"/>
          </a:p>
        </p:txBody>
      </p:sp>
      <p:sp>
        <p:nvSpPr>
          <p:cNvPr id="7" name="TextBox 6"/>
          <p:cNvSpPr txBox="1">
            <a:spLocks noChangeArrowheads="1"/>
          </p:cNvSpPr>
          <p:nvPr/>
        </p:nvSpPr>
        <p:spPr bwMode="auto">
          <a:xfrm>
            <a:off x="1803400" y="2857500"/>
            <a:ext cx="5562600" cy="12001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kumimoji="1" sz="2400">
                <a:solidFill>
                  <a:schemeClr val="tx1"/>
                </a:solidFill>
                <a:latin typeface="Times New Roman" charset="0"/>
                <a:ea typeface="ＭＳ Ｐゴシック" charset="0"/>
                <a:cs typeface="ＭＳ Ｐゴシック" charset="0"/>
              </a:defRPr>
            </a:lvl1pPr>
            <a:lvl2pPr marL="742950" indent="-285750" eaLnBrk="0" hangingPunct="0">
              <a:defRPr kumimoji="1" sz="2400">
                <a:solidFill>
                  <a:schemeClr val="tx1"/>
                </a:solidFill>
                <a:latin typeface="Times New Roman" charset="0"/>
                <a:ea typeface="ＭＳ Ｐゴシック" charset="0"/>
              </a:defRPr>
            </a:lvl2pPr>
            <a:lvl3pPr marL="1143000" indent="-228600" eaLnBrk="0" hangingPunct="0">
              <a:defRPr kumimoji="1" sz="2400">
                <a:solidFill>
                  <a:schemeClr val="tx1"/>
                </a:solidFill>
                <a:latin typeface="Times New Roman" charset="0"/>
                <a:ea typeface="ＭＳ Ｐゴシック" charset="0"/>
              </a:defRPr>
            </a:lvl3pPr>
            <a:lvl4pPr marL="1600200" indent="-228600" eaLnBrk="0" hangingPunct="0">
              <a:defRPr kumimoji="1" sz="2400">
                <a:solidFill>
                  <a:schemeClr val="tx1"/>
                </a:solidFill>
                <a:latin typeface="Times New Roman" charset="0"/>
                <a:ea typeface="ＭＳ Ｐゴシック" charset="0"/>
              </a:defRPr>
            </a:lvl4pPr>
            <a:lvl5pPr marL="2057400" indent="-228600" eaLnBrk="0" hangingPunct="0">
              <a:defRPr kumimoji="1"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kumimoji="1"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kumimoji="1"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kumimoji="1"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kumimoji="1" sz="2400">
                <a:solidFill>
                  <a:schemeClr val="tx1"/>
                </a:solidFill>
                <a:latin typeface="Times New Roman" charset="0"/>
                <a:ea typeface="ＭＳ Ｐゴシック" charset="0"/>
              </a:defRPr>
            </a:lvl9pPr>
          </a:lstStyle>
          <a:p>
            <a:pPr algn="ctr" eaLnBrk="1" hangingPunct="1"/>
            <a:r>
              <a:rPr lang="en-US" b="1" dirty="0">
                <a:latin typeface="Arial"/>
                <a:cs typeface="Arial"/>
                <a:hlinkClick r:id="rId3"/>
              </a:rPr>
              <a:t>Action Verb</a:t>
            </a:r>
            <a:r>
              <a:rPr lang="en-US" dirty="0">
                <a:latin typeface="Arial"/>
                <a:cs typeface="Arial"/>
              </a:rPr>
              <a:t>: A strong verb that describes what you are/were doing.</a:t>
            </a:r>
          </a:p>
          <a:p>
            <a:pPr algn="ctr" eaLnBrk="1" hangingPunct="1"/>
            <a:r>
              <a:rPr lang="en-US" dirty="0">
                <a:latin typeface="Arial"/>
                <a:cs typeface="Arial"/>
              </a:rPr>
              <a:t>+</a:t>
            </a:r>
          </a:p>
        </p:txBody>
      </p:sp>
      <p:sp>
        <p:nvSpPr>
          <p:cNvPr id="8" name="TextBox 7"/>
          <p:cNvSpPr txBox="1">
            <a:spLocks noChangeArrowheads="1"/>
          </p:cNvSpPr>
          <p:nvPr/>
        </p:nvSpPr>
        <p:spPr bwMode="auto">
          <a:xfrm>
            <a:off x="1803400" y="4095750"/>
            <a:ext cx="5562600" cy="8302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kumimoji="1" sz="2400">
                <a:solidFill>
                  <a:schemeClr val="tx1"/>
                </a:solidFill>
                <a:latin typeface="Times New Roman" charset="0"/>
                <a:ea typeface="ＭＳ Ｐゴシック" charset="0"/>
                <a:cs typeface="ＭＳ Ｐゴシック" charset="0"/>
              </a:defRPr>
            </a:lvl1pPr>
            <a:lvl2pPr marL="742950" indent="-285750" eaLnBrk="0" hangingPunct="0">
              <a:defRPr kumimoji="1" sz="2400">
                <a:solidFill>
                  <a:schemeClr val="tx1"/>
                </a:solidFill>
                <a:latin typeface="Times New Roman" charset="0"/>
                <a:ea typeface="ＭＳ Ｐゴシック" charset="0"/>
              </a:defRPr>
            </a:lvl2pPr>
            <a:lvl3pPr marL="1143000" indent="-228600" eaLnBrk="0" hangingPunct="0">
              <a:defRPr kumimoji="1" sz="2400">
                <a:solidFill>
                  <a:schemeClr val="tx1"/>
                </a:solidFill>
                <a:latin typeface="Times New Roman" charset="0"/>
                <a:ea typeface="ＭＳ Ｐゴシック" charset="0"/>
              </a:defRPr>
            </a:lvl3pPr>
            <a:lvl4pPr marL="1600200" indent="-228600" eaLnBrk="0" hangingPunct="0">
              <a:defRPr kumimoji="1" sz="2400">
                <a:solidFill>
                  <a:schemeClr val="tx1"/>
                </a:solidFill>
                <a:latin typeface="Times New Roman" charset="0"/>
                <a:ea typeface="ＭＳ Ｐゴシック" charset="0"/>
              </a:defRPr>
            </a:lvl4pPr>
            <a:lvl5pPr marL="2057400" indent="-228600" eaLnBrk="0" hangingPunct="0">
              <a:defRPr kumimoji="1" sz="2400">
                <a:solidFill>
                  <a:schemeClr val="tx1"/>
                </a:solidFill>
                <a:latin typeface="Times New Roman" charset="0"/>
                <a:ea typeface="ＭＳ Ｐゴシック" charset="0"/>
              </a:defRPr>
            </a:lvl5pPr>
            <a:lvl6pPr marL="2514600" indent="-228600" eaLnBrk="0" fontAlgn="base" hangingPunct="0">
              <a:spcBef>
                <a:spcPct val="0"/>
              </a:spcBef>
              <a:spcAft>
                <a:spcPct val="0"/>
              </a:spcAft>
              <a:defRPr kumimoji="1" sz="2400">
                <a:solidFill>
                  <a:schemeClr val="tx1"/>
                </a:solidFill>
                <a:latin typeface="Times New Roman" charset="0"/>
                <a:ea typeface="ＭＳ Ｐゴシック" charset="0"/>
              </a:defRPr>
            </a:lvl6pPr>
            <a:lvl7pPr marL="2971800" indent="-228600" eaLnBrk="0" fontAlgn="base" hangingPunct="0">
              <a:spcBef>
                <a:spcPct val="0"/>
              </a:spcBef>
              <a:spcAft>
                <a:spcPct val="0"/>
              </a:spcAft>
              <a:defRPr kumimoji="1" sz="2400">
                <a:solidFill>
                  <a:schemeClr val="tx1"/>
                </a:solidFill>
                <a:latin typeface="Times New Roman" charset="0"/>
                <a:ea typeface="ＭＳ Ｐゴシック" charset="0"/>
              </a:defRPr>
            </a:lvl7pPr>
            <a:lvl8pPr marL="3429000" indent="-228600" eaLnBrk="0" fontAlgn="base" hangingPunct="0">
              <a:spcBef>
                <a:spcPct val="0"/>
              </a:spcBef>
              <a:spcAft>
                <a:spcPct val="0"/>
              </a:spcAft>
              <a:defRPr kumimoji="1" sz="2400">
                <a:solidFill>
                  <a:schemeClr val="tx1"/>
                </a:solidFill>
                <a:latin typeface="Times New Roman" charset="0"/>
                <a:ea typeface="ＭＳ Ｐゴシック" charset="0"/>
              </a:defRPr>
            </a:lvl8pPr>
            <a:lvl9pPr marL="3886200" indent="-228600" eaLnBrk="0" fontAlgn="base" hangingPunct="0">
              <a:spcBef>
                <a:spcPct val="0"/>
              </a:spcBef>
              <a:spcAft>
                <a:spcPct val="0"/>
              </a:spcAft>
              <a:defRPr kumimoji="1" sz="2400">
                <a:solidFill>
                  <a:schemeClr val="tx1"/>
                </a:solidFill>
                <a:latin typeface="Times New Roman" charset="0"/>
                <a:ea typeface="ＭＳ Ｐゴシック" charset="0"/>
              </a:defRPr>
            </a:lvl9pPr>
          </a:lstStyle>
          <a:p>
            <a:pPr algn="ctr" eaLnBrk="1" hangingPunct="1"/>
            <a:r>
              <a:rPr lang="en-US" b="1" dirty="0">
                <a:latin typeface="Arial"/>
                <a:cs typeface="Arial"/>
              </a:rPr>
              <a:t>Task</a:t>
            </a:r>
            <a:r>
              <a:rPr lang="en-US" dirty="0">
                <a:latin typeface="Arial"/>
                <a:cs typeface="Arial"/>
              </a:rPr>
              <a:t>: The actual work you were doing.</a:t>
            </a:r>
          </a:p>
          <a:p>
            <a:pPr algn="ctr" eaLnBrk="1" hangingPunct="1"/>
            <a:r>
              <a:rPr lang="en-US" dirty="0">
                <a:latin typeface="Arial"/>
                <a:cs typeface="Arial"/>
              </a:rPr>
              <a:t>+</a:t>
            </a:r>
          </a:p>
        </p:txBody>
      </p:sp>
      <p:sp>
        <p:nvSpPr>
          <p:cNvPr id="2" name="Rectangle 1"/>
          <p:cNvSpPr/>
          <p:nvPr/>
        </p:nvSpPr>
        <p:spPr>
          <a:xfrm>
            <a:off x="2286000" y="4926013"/>
            <a:ext cx="4572000" cy="1569660"/>
          </a:xfrm>
          <a:prstGeom prst="rect">
            <a:avLst/>
          </a:prstGeom>
        </p:spPr>
        <p:txBody>
          <a:bodyPr>
            <a:spAutoFit/>
          </a:bodyPr>
          <a:lstStyle/>
          <a:p>
            <a:pPr algn="ctr" eaLnBrk="1" hangingPunct="1"/>
            <a:r>
              <a:rPr lang="en-US" sz="2400" b="1" dirty="0"/>
              <a:t>Result/Impact/Value-Add</a:t>
            </a:r>
            <a:r>
              <a:rPr lang="en-US" sz="2400" dirty="0"/>
              <a:t>: The outcome which allows the reader to see how you could be an asset to their organization.</a:t>
            </a:r>
          </a:p>
        </p:txBody>
      </p:sp>
    </p:spTree>
    <p:extLst>
      <p:ext uri="{BB962C8B-B14F-4D97-AF65-F5344CB8AC3E}">
        <p14:creationId xmlns:p14="http://schemas.microsoft.com/office/powerpoint/2010/main" val="458179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itle 1"/>
          <p:cNvSpPr>
            <a:spLocks noGrp="1"/>
          </p:cNvSpPr>
          <p:nvPr>
            <p:ph type="title"/>
          </p:nvPr>
        </p:nvSpPr>
        <p:spPr>
          <a:xfrm>
            <a:off x="457200" y="350838"/>
            <a:ext cx="8229600" cy="901700"/>
          </a:xfrm>
        </p:spPr>
        <p:txBody>
          <a:bodyPr/>
          <a:lstStyle/>
          <a:p>
            <a:r>
              <a:rPr lang="en-US" dirty="0">
                <a:latin typeface="Arial" charset="0"/>
                <a:ea typeface="ＭＳ Ｐゴシック" charset="0"/>
              </a:rPr>
              <a:t>Example 1</a:t>
            </a:r>
          </a:p>
        </p:txBody>
      </p:sp>
      <p:graphicFrame>
        <p:nvGraphicFramePr>
          <p:cNvPr id="9" name="Group 92"/>
          <p:cNvGraphicFramePr>
            <a:graphicFrameLocks noGrp="1"/>
          </p:cNvGraphicFramePr>
          <p:nvPr>
            <p:extLst>
              <p:ext uri="{D42A27DB-BD31-4B8C-83A1-F6EECF244321}">
                <p14:modId xmlns:p14="http://schemas.microsoft.com/office/powerpoint/2010/main" val="1484030009"/>
              </p:ext>
            </p:extLst>
          </p:nvPr>
        </p:nvGraphicFramePr>
        <p:xfrm>
          <a:off x="457200" y="1308101"/>
          <a:ext cx="7569200" cy="5392738"/>
        </p:xfrm>
        <a:graphic>
          <a:graphicData uri="http://schemas.openxmlformats.org/drawingml/2006/table">
            <a:tbl>
              <a:tblPr/>
              <a:tblGrid>
                <a:gridCol w="2775754">
                  <a:extLst>
                    <a:ext uri="{9D8B030D-6E8A-4147-A177-3AD203B41FA5}">
                      <a16:colId xmlns:a16="http://schemas.microsoft.com/office/drawing/2014/main" val="20000"/>
                    </a:ext>
                  </a:extLst>
                </a:gridCol>
                <a:gridCol w="4793446">
                  <a:extLst>
                    <a:ext uri="{9D8B030D-6E8A-4147-A177-3AD203B41FA5}">
                      <a16:colId xmlns:a16="http://schemas.microsoft.com/office/drawing/2014/main" val="20001"/>
                    </a:ext>
                  </a:extLst>
                </a:gridCol>
              </a:tblGrid>
              <a:tr h="724798">
                <a:tc>
                  <a:txBody>
                    <a:bodyPr/>
                    <a:lstStyle/>
                    <a:p>
                      <a:pPr marL="0" marR="0" lvl="0" indent="0" algn="l" defTabSz="914400" rtl="0" eaLnBrk="1" fontAlgn="base" latinLnBrk="0" hangingPunct="1">
                        <a:lnSpc>
                          <a:spcPct val="100000"/>
                        </a:lnSpc>
                        <a:spcBef>
                          <a:spcPct val="20000"/>
                        </a:spcBef>
                        <a:spcAft>
                          <a:spcPct val="0"/>
                        </a:spcAft>
                        <a:buClrTx/>
                        <a:buSzTx/>
                        <a:buFont typeface="Wingdings" charset="2"/>
                        <a:buNone/>
                        <a:tabLst/>
                      </a:pPr>
                      <a:r>
                        <a:rPr kumimoji="0" lang="en-US" sz="2200" b="1" i="0" u="none" strike="noStrike" cap="none" normalizeH="0" baseline="0" dirty="0">
                          <a:ln>
                            <a:noFill/>
                          </a:ln>
                          <a:solidFill>
                            <a:schemeClr val="tx1"/>
                          </a:solidFill>
                          <a:effectLst/>
                          <a:latin typeface="Arial"/>
                          <a:ea typeface="MS Pゴシック" pitchFamily="-92" charset="-128"/>
                          <a:cs typeface="Arial"/>
                        </a:rPr>
                        <a:t>Action Verb</a:t>
                      </a:r>
                    </a:p>
                  </a:txBody>
                  <a:tcPr anchor="ct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charset="2"/>
                        <a:buNone/>
                        <a:tabLst/>
                      </a:pPr>
                      <a:r>
                        <a:rPr kumimoji="0" lang="en-US" sz="2200" b="1" i="0" u="none" strike="noStrike" cap="none" normalizeH="0" baseline="0">
                          <a:ln>
                            <a:noFill/>
                          </a:ln>
                          <a:solidFill>
                            <a:schemeClr val="tx1"/>
                          </a:solidFill>
                          <a:effectLst/>
                          <a:latin typeface="Arial"/>
                          <a:ea typeface="MS Pゴシック" pitchFamily="-92" charset="-128"/>
                          <a:cs typeface="Arial"/>
                        </a:rPr>
                        <a:t>Organized</a:t>
                      </a:r>
                    </a:p>
                  </a:txBody>
                  <a:tcPr anchor="ct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0"/>
                  </a:ext>
                </a:extLst>
              </a:tr>
              <a:tr h="938062">
                <a:tc>
                  <a:txBody>
                    <a:bodyPr/>
                    <a:lstStyle/>
                    <a:p>
                      <a:pPr marL="0" marR="0" lvl="0" indent="0" algn="l" defTabSz="914400" rtl="0" eaLnBrk="1" fontAlgn="base" latinLnBrk="0" hangingPunct="1">
                        <a:lnSpc>
                          <a:spcPct val="100000"/>
                        </a:lnSpc>
                        <a:spcBef>
                          <a:spcPct val="20000"/>
                        </a:spcBef>
                        <a:spcAft>
                          <a:spcPct val="0"/>
                        </a:spcAft>
                        <a:buClrTx/>
                        <a:buSzTx/>
                        <a:buFont typeface="Wingdings" charset="2"/>
                        <a:buNone/>
                        <a:tabLst/>
                      </a:pPr>
                      <a:r>
                        <a:rPr kumimoji="0" lang="en-US" sz="2200" b="1" i="0" u="none" strike="noStrike" cap="none" normalizeH="0" baseline="0" dirty="0">
                          <a:ln>
                            <a:noFill/>
                          </a:ln>
                          <a:solidFill>
                            <a:schemeClr val="tx1"/>
                          </a:solidFill>
                          <a:effectLst/>
                          <a:latin typeface="Arial"/>
                          <a:ea typeface="MS Pゴシック" pitchFamily="-92" charset="-128"/>
                          <a:cs typeface="Arial"/>
                        </a:rPr>
                        <a:t>Activity/Task</a:t>
                      </a:r>
                    </a:p>
                  </a:txBody>
                  <a:tcPr anchor="ct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charset="2"/>
                        <a:buNone/>
                        <a:tabLst/>
                      </a:pPr>
                      <a:r>
                        <a:rPr kumimoji="0" lang="en-US" sz="2200" b="0" i="0" u="none" strike="noStrike" cap="none" normalizeH="0" baseline="0" dirty="0">
                          <a:ln>
                            <a:noFill/>
                          </a:ln>
                          <a:solidFill>
                            <a:schemeClr val="tx1"/>
                          </a:solidFill>
                          <a:effectLst/>
                          <a:latin typeface="Arial"/>
                          <a:ea typeface="MS Pゴシック" pitchFamily="-92" charset="-128"/>
                          <a:cs typeface="Arial"/>
                        </a:rPr>
                        <a:t>Teambuilding retreat for student organization</a:t>
                      </a:r>
                    </a:p>
                  </a:txBody>
                  <a:tcPr anchor="ct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1"/>
                  </a:ext>
                </a:extLst>
              </a:tr>
              <a:tr h="1667334">
                <a:tc>
                  <a:txBody>
                    <a:bodyPr/>
                    <a:lstStyle/>
                    <a:p>
                      <a:pPr marL="0" marR="0" lvl="0" indent="0" algn="l" defTabSz="914400" rtl="0" eaLnBrk="1" fontAlgn="base" latinLnBrk="0" hangingPunct="1">
                        <a:lnSpc>
                          <a:spcPct val="100000"/>
                        </a:lnSpc>
                        <a:spcBef>
                          <a:spcPct val="20000"/>
                        </a:spcBef>
                        <a:spcAft>
                          <a:spcPct val="0"/>
                        </a:spcAft>
                        <a:buClrTx/>
                        <a:buSzTx/>
                        <a:buFont typeface="Wingdings" charset="2"/>
                        <a:buNone/>
                        <a:tabLst/>
                      </a:pPr>
                      <a:r>
                        <a:rPr kumimoji="0" lang="en-US" sz="2200" b="1" i="0" u="none" strike="noStrike" cap="none" normalizeH="0" baseline="0" dirty="0">
                          <a:ln>
                            <a:noFill/>
                          </a:ln>
                          <a:solidFill>
                            <a:schemeClr val="tx1"/>
                          </a:solidFill>
                          <a:effectLst/>
                          <a:latin typeface="Arial"/>
                          <a:ea typeface="MS Pゴシック" pitchFamily="-92" charset="-128"/>
                          <a:cs typeface="Arial"/>
                        </a:rPr>
                        <a:t>Result</a:t>
                      </a:r>
                    </a:p>
                  </a:txBody>
                  <a:tcPr anchor="ct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charset="2"/>
                        <a:buNone/>
                        <a:tabLst/>
                      </a:pPr>
                      <a:r>
                        <a:rPr kumimoji="0" lang="en-US" sz="2200" b="0" i="0" u="none" strike="noStrike" cap="none" normalizeH="0" baseline="0" dirty="0">
                          <a:ln>
                            <a:noFill/>
                          </a:ln>
                          <a:solidFill>
                            <a:schemeClr val="tx1"/>
                          </a:solidFill>
                          <a:effectLst/>
                          <a:latin typeface="Arial"/>
                          <a:ea typeface="MS Pゴシック" pitchFamily="-92" charset="-128"/>
                          <a:cs typeface="Arial"/>
                        </a:rPr>
                        <a:t>One of the most highly attended retreats receiving positive feedback by group members</a:t>
                      </a:r>
                    </a:p>
                  </a:txBody>
                  <a:tcPr anchor="ct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2"/>
                  </a:ext>
                </a:extLst>
              </a:tr>
              <a:tr h="2062544">
                <a:tc>
                  <a:txBody>
                    <a:bodyPr/>
                    <a:lstStyle/>
                    <a:p>
                      <a:pPr marL="0" marR="0" lvl="0" indent="0" algn="l" defTabSz="914400" rtl="0" eaLnBrk="1" fontAlgn="base" latinLnBrk="0" hangingPunct="1">
                        <a:lnSpc>
                          <a:spcPct val="100000"/>
                        </a:lnSpc>
                        <a:spcBef>
                          <a:spcPct val="20000"/>
                        </a:spcBef>
                        <a:spcAft>
                          <a:spcPct val="0"/>
                        </a:spcAft>
                        <a:buClrTx/>
                        <a:buSzTx/>
                        <a:buFont typeface="Wingdings" charset="2"/>
                        <a:buNone/>
                        <a:tabLst/>
                      </a:pPr>
                      <a:r>
                        <a:rPr kumimoji="0" lang="en-US" sz="2200" b="1" i="0" u="none" strike="noStrike" cap="none" normalizeH="0" baseline="0" dirty="0">
                          <a:ln>
                            <a:noFill/>
                          </a:ln>
                          <a:solidFill>
                            <a:schemeClr val="tx1"/>
                          </a:solidFill>
                          <a:effectLst/>
                          <a:latin typeface="Arial"/>
                          <a:ea typeface="MS Pゴシック" pitchFamily="-92" charset="-128"/>
                          <a:cs typeface="Arial"/>
                        </a:rPr>
                        <a:t>Accomplishment</a:t>
                      </a:r>
                    </a:p>
                  </a:txBody>
                  <a:tcPr anchor="ct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charset="2"/>
                        <a:buNone/>
                        <a:tabLst/>
                      </a:pPr>
                      <a:r>
                        <a:rPr kumimoji="0" lang="en-US" sz="2200" b="1" i="0" u="none" strike="noStrike" cap="none" normalizeH="0" baseline="0" dirty="0">
                          <a:ln>
                            <a:noFill/>
                          </a:ln>
                          <a:solidFill>
                            <a:schemeClr val="tx1"/>
                          </a:solidFill>
                          <a:effectLst/>
                          <a:latin typeface="Arial"/>
                          <a:ea typeface="MS Pゴシック" pitchFamily="-92" charset="-128"/>
                          <a:cs typeface="Arial"/>
                        </a:rPr>
                        <a:t>Organized </a:t>
                      </a:r>
                      <a:r>
                        <a:rPr kumimoji="0" lang="en-US" sz="2200" b="0" i="0" u="none" strike="noStrike" cap="none" normalizeH="0" baseline="0" dirty="0">
                          <a:ln>
                            <a:noFill/>
                          </a:ln>
                          <a:solidFill>
                            <a:schemeClr val="tx1"/>
                          </a:solidFill>
                          <a:effectLst/>
                          <a:latin typeface="Arial"/>
                          <a:ea typeface="MS Pゴシック" pitchFamily="-92" charset="-128"/>
                          <a:cs typeface="Arial"/>
                        </a:rPr>
                        <a:t>student retreat attended by </a:t>
                      </a:r>
                      <a:r>
                        <a:rPr kumimoji="0" lang="en-US" sz="2200" b="1" i="0" u="none" strike="noStrike" cap="none" normalizeH="0" baseline="0" dirty="0">
                          <a:ln>
                            <a:noFill/>
                          </a:ln>
                          <a:solidFill>
                            <a:schemeClr val="tx1"/>
                          </a:solidFill>
                          <a:effectLst/>
                          <a:latin typeface="Arial"/>
                          <a:ea typeface="MS Pゴシック" pitchFamily="-92" charset="-128"/>
                          <a:cs typeface="Arial"/>
                        </a:rPr>
                        <a:t>95% (80 people) </a:t>
                      </a:r>
                      <a:r>
                        <a:rPr kumimoji="0" lang="en-US" sz="2200" b="0" i="0" u="none" strike="noStrike" cap="none" normalizeH="0" baseline="0" dirty="0">
                          <a:ln>
                            <a:noFill/>
                          </a:ln>
                          <a:solidFill>
                            <a:schemeClr val="tx1"/>
                          </a:solidFill>
                          <a:effectLst/>
                          <a:latin typeface="Arial"/>
                          <a:ea typeface="MS Pゴシック" pitchFamily="-92" charset="-128"/>
                          <a:cs typeface="Arial"/>
                        </a:rPr>
                        <a:t>of members and received rating of “excellent” by </a:t>
                      </a:r>
                      <a:r>
                        <a:rPr kumimoji="0" lang="en-US" sz="2200" b="1" i="0" u="none" strike="noStrike" cap="none" normalizeH="0" baseline="0" dirty="0">
                          <a:ln>
                            <a:noFill/>
                          </a:ln>
                          <a:solidFill>
                            <a:schemeClr val="tx1"/>
                          </a:solidFill>
                          <a:effectLst/>
                          <a:latin typeface="Arial"/>
                          <a:ea typeface="MS Pゴシック" pitchFamily="-92" charset="-128"/>
                          <a:cs typeface="Arial"/>
                        </a:rPr>
                        <a:t>90% </a:t>
                      </a:r>
                      <a:r>
                        <a:rPr kumimoji="0" lang="en-US" sz="2200" b="0" i="0" u="none" strike="noStrike" cap="none" normalizeH="0" baseline="0" dirty="0">
                          <a:ln>
                            <a:noFill/>
                          </a:ln>
                          <a:solidFill>
                            <a:schemeClr val="tx1"/>
                          </a:solidFill>
                          <a:effectLst/>
                          <a:latin typeface="Arial"/>
                          <a:ea typeface="MS Pゴシック" pitchFamily="-92" charset="-128"/>
                          <a:cs typeface="Arial"/>
                        </a:rPr>
                        <a:t>of attendees</a:t>
                      </a:r>
                    </a:p>
                  </a:txBody>
                  <a:tcPr anchor="ct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3"/>
                  </a:ext>
                </a:extLst>
              </a:tr>
            </a:tbl>
          </a:graphicData>
        </a:graphic>
      </p:graphicFrame>
      <p:sp>
        <p:nvSpPr>
          <p:cNvPr id="10" name="TextBox 9"/>
          <p:cNvSpPr txBox="1"/>
          <p:nvPr/>
        </p:nvSpPr>
        <p:spPr>
          <a:xfrm>
            <a:off x="1231900" y="2997200"/>
            <a:ext cx="6172200" cy="1200329"/>
          </a:xfrm>
          <a:prstGeom prst="rect">
            <a:avLst/>
          </a:prstGeom>
          <a:solidFill>
            <a:schemeClr val="tx2">
              <a:lumMod val="40000"/>
              <a:lumOff val="60000"/>
            </a:schemeClr>
          </a:solidFill>
        </p:spPr>
        <p:txBody>
          <a:bodyPr>
            <a:spAutoFit/>
          </a:bodyPr>
          <a:lstStyle/>
          <a:p>
            <a:pPr algn="ctr">
              <a:defRPr/>
            </a:pPr>
            <a:r>
              <a:rPr lang="en-US" b="1" dirty="0">
                <a:solidFill>
                  <a:srgbClr val="000000"/>
                </a:solidFill>
              </a:rPr>
              <a:t>When possible quantify your accomplishment statements. This allows the reader to see your impact more fully. This could include %, $, or number of people, projects, etc.</a:t>
            </a:r>
          </a:p>
        </p:txBody>
      </p:sp>
    </p:spTree>
    <p:extLst>
      <p:ext uri="{BB962C8B-B14F-4D97-AF65-F5344CB8AC3E}">
        <p14:creationId xmlns:p14="http://schemas.microsoft.com/office/powerpoint/2010/main" val="306094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Title 1"/>
          <p:cNvSpPr>
            <a:spLocks noGrp="1"/>
          </p:cNvSpPr>
          <p:nvPr>
            <p:ph type="title"/>
          </p:nvPr>
        </p:nvSpPr>
        <p:spPr>
          <a:xfrm>
            <a:off x="457200" y="350838"/>
            <a:ext cx="8229600" cy="901700"/>
          </a:xfrm>
        </p:spPr>
        <p:txBody>
          <a:bodyPr/>
          <a:lstStyle/>
          <a:p>
            <a:r>
              <a:rPr lang="en-US" dirty="0">
                <a:latin typeface="Arial" charset="0"/>
                <a:ea typeface="ＭＳ Ｐゴシック" charset="0"/>
              </a:rPr>
              <a:t>Example 2</a:t>
            </a:r>
          </a:p>
        </p:txBody>
      </p:sp>
      <p:graphicFrame>
        <p:nvGraphicFramePr>
          <p:cNvPr id="4" name="Group 54"/>
          <p:cNvGraphicFramePr>
            <a:graphicFrameLocks noGrp="1"/>
          </p:cNvGraphicFramePr>
          <p:nvPr>
            <p:extLst>
              <p:ext uri="{D42A27DB-BD31-4B8C-83A1-F6EECF244321}">
                <p14:modId xmlns:p14="http://schemas.microsoft.com/office/powerpoint/2010/main" val="3063199596"/>
              </p:ext>
            </p:extLst>
          </p:nvPr>
        </p:nvGraphicFramePr>
        <p:xfrm>
          <a:off x="228600" y="1206500"/>
          <a:ext cx="7747000" cy="5130800"/>
        </p:xfrm>
        <a:graphic>
          <a:graphicData uri="http://schemas.openxmlformats.org/drawingml/2006/table">
            <a:tbl>
              <a:tblPr/>
              <a:tblGrid>
                <a:gridCol w="3575687">
                  <a:extLst>
                    <a:ext uri="{9D8B030D-6E8A-4147-A177-3AD203B41FA5}">
                      <a16:colId xmlns:a16="http://schemas.microsoft.com/office/drawing/2014/main" val="20000"/>
                    </a:ext>
                  </a:extLst>
                </a:gridCol>
                <a:gridCol w="4171313">
                  <a:extLst>
                    <a:ext uri="{9D8B030D-6E8A-4147-A177-3AD203B41FA5}">
                      <a16:colId xmlns:a16="http://schemas.microsoft.com/office/drawing/2014/main" val="20001"/>
                    </a:ext>
                  </a:extLst>
                </a:gridCol>
              </a:tblGrid>
              <a:tr h="518160">
                <a:tc>
                  <a:txBody>
                    <a:bodyPr/>
                    <a:lstStyle/>
                    <a:p>
                      <a:pPr marL="0" marR="0" lvl="0" indent="0" algn="l" defTabSz="914400" rtl="0" eaLnBrk="1" fontAlgn="base" latinLnBrk="0" hangingPunct="1">
                        <a:lnSpc>
                          <a:spcPct val="100000"/>
                        </a:lnSpc>
                        <a:spcBef>
                          <a:spcPct val="20000"/>
                        </a:spcBef>
                        <a:spcAft>
                          <a:spcPct val="0"/>
                        </a:spcAft>
                        <a:buClrTx/>
                        <a:buSzTx/>
                        <a:buFont typeface="Wingdings" charset="2"/>
                        <a:buNone/>
                        <a:tabLst/>
                      </a:pPr>
                      <a:r>
                        <a:rPr kumimoji="0" lang="en-US" sz="2200" b="1" i="0" u="none" strike="noStrike" cap="none" normalizeH="0" baseline="0" dirty="0">
                          <a:ln>
                            <a:noFill/>
                          </a:ln>
                          <a:solidFill>
                            <a:schemeClr val="tx1"/>
                          </a:solidFill>
                          <a:effectLst/>
                          <a:latin typeface="Arial"/>
                          <a:ea typeface="MS Pゴシック" pitchFamily="-92" charset="-128"/>
                          <a:cs typeface="Arial"/>
                        </a:rPr>
                        <a:t>Action Verb</a:t>
                      </a:r>
                    </a:p>
                  </a:txBody>
                  <a:tcPr anchor="ctr" anchorCtr="1"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charset="2"/>
                        <a:buNone/>
                        <a:tabLst/>
                      </a:pPr>
                      <a:r>
                        <a:rPr kumimoji="0" lang="en-US" sz="2200" b="1" i="0" u="none" strike="noStrike" cap="none" normalizeH="0" baseline="0" dirty="0">
                          <a:ln>
                            <a:noFill/>
                          </a:ln>
                          <a:solidFill>
                            <a:schemeClr val="tx1"/>
                          </a:solidFill>
                          <a:effectLst/>
                          <a:latin typeface="Arial"/>
                          <a:ea typeface="MS Pゴシック" pitchFamily="-92" charset="-128"/>
                          <a:cs typeface="Arial"/>
                        </a:rPr>
                        <a:t>Researched</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0"/>
                  </a:ext>
                </a:extLst>
              </a:tr>
              <a:tr h="579438">
                <a:tc>
                  <a:txBody>
                    <a:bodyPr/>
                    <a:lstStyle/>
                    <a:p>
                      <a:pPr marL="0" marR="0" lvl="0" indent="0" algn="l" defTabSz="914400" rtl="0" eaLnBrk="1" fontAlgn="base" latinLnBrk="0" hangingPunct="1">
                        <a:lnSpc>
                          <a:spcPct val="100000"/>
                        </a:lnSpc>
                        <a:spcBef>
                          <a:spcPct val="20000"/>
                        </a:spcBef>
                        <a:spcAft>
                          <a:spcPct val="0"/>
                        </a:spcAft>
                        <a:buClrTx/>
                        <a:buSzTx/>
                        <a:buFont typeface="Wingdings" charset="2"/>
                        <a:buNone/>
                        <a:tabLst/>
                      </a:pPr>
                      <a:r>
                        <a:rPr kumimoji="0" lang="en-US" sz="2200" b="1" i="0" u="none" strike="noStrike" cap="none" normalizeH="0" baseline="0" dirty="0">
                          <a:ln>
                            <a:noFill/>
                          </a:ln>
                          <a:solidFill>
                            <a:schemeClr val="tx1"/>
                          </a:solidFill>
                          <a:effectLst/>
                          <a:latin typeface="Arial"/>
                          <a:ea typeface="MS Pゴシック" pitchFamily="-92" charset="-128"/>
                          <a:cs typeface="Arial"/>
                        </a:rPr>
                        <a:t>Activity/Task</a:t>
                      </a:r>
                    </a:p>
                  </a:txBody>
                  <a:tcPr anchor="ctr" anchorCtr="1"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charset="2"/>
                        <a:buNone/>
                        <a:tabLst/>
                      </a:pPr>
                      <a:r>
                        <a:rPr kumimoji="0" lang="en-US" sz="2200" b="0" i="0" u="none" strike="noStrike" cap="none" normalizeH="0" baseline="0">
                          <a:ln>
                            <a:noFill/>
                          </a:ln>
                          <a:solidFill>
                            <a:schemeClr val="tx1"/>
                          </a:solidFill>
                          <a:effectLst/>
                          <a:latin typeface="Arial"/>
                          <a:ea typeface="MS Pゴシック" pitchFamily="-92" charset="-128"/>
                          <a:cs typeface="Arial"/>
                        </a:rPr>
                        <a:t>Genetic defects in mice</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1"/>
                  </a:ext>
                </a:extLst>
              </a:tr>
              <a:tr h="1615440">
                <a:tc>
                  <a:txBody>
                    <a:bodyPr/>
                    <a:lstStyle/>
                    <a:p>
                      <a:pPr marL="0" marR="0" lvl="0" indent="0" algn="l" defTabSz="914400" rtl="0" eaLnBrk="1" fontAlgn="base" latinLnBrk="0" hangingPunct="1">
                        <a:lnSpc>
                          <a:spcPct val="100000"/>
                        </a:lnSpc>
                        <a:spcBef>
                          <a:spcPct val="20000"/>
                        </a:spcBef>
                        <a:spcAft>
                          <a:spcPct val="0"/>
                        </a:spcAft>
                        <a:buClrTx/>
                        <a:buSzTx/>
                        <a:buFont typeface="Wingdings" charset="2"/>
                        <a:buNone/>
                        <a:tabLst/>
                      </a:pPr>
                      <a:r>
                        <a:rPr kumimoji="0" lang="en-US" sz="2200" b="1" i="0" u="none" strike="noStrike" cap="none" normalizeH="0" baseline="0">
                          <a:ln>
                            <a:noFill/>
                          </a:ln>
                          <a:solidFill>
                            <a:schemeClr val="tx1"/>
                          </a:solidFill>
                          <a:effectLst/>
                          <a:latin typeface="Arial"/>
                          <a:ea typeface="MS Pゴシック" pitchFamily="-92" charset="-128"/>
                          <a:cs typeface="Arial"/>
                        </a:rPr>
                        <a:t>Result</a:t>
                      </a:r>
                    </a:p>
                  </a:txBody>
                  <a:tcPr anchor="ctr" anchorCtr="1"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charset="2"/>
                        <a:buNone/>
                        <a:tabLst/>
                      </a:pPr>
                      <a:r>
                        <a:rPr kumimoji="0" lang="en-US" sz="2200" b="0" i="0" u="none" strike="noStrike" cap="none" normalizeH="0" baseline="0" dirty="0">
                          <a:ln>
                            <a:noFill/>
                          </a:ln>
                          <a:solidFill>
                            <a:schemeClr val="tx1"/>
                          </a:solidFill>
                          <a:effectLst/>
                          <a:latin typeface="Arial"/>
                          <a:ea typeface="MS Pゴシック" pitchFamily="-92" charset="-128"/>
                          <a:cs typeface="Arial"/>
                        </a:rPr>
                        <a:t>Primary Investigator received $10,000 grant for further genetic testing and research</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2"/>
                  </a:ext>
                </a:extLst>
              </a:tr>
              <a:tr h="2417762">
                <a:tc>
                  <a:txBody>
                    <a:bodyPr/>
                    <a:lstStyle/>
                    <a:p>
                      <a:pPr marL="0" marR="0" lvl="0" indent="0" algn="l" defTabSz="914400" rtl="0" eaLnBrk="1" fontAlgn="base" latinLnBrk="0" hangingPunct="1">
                        <a:lnSpc>
                          <a:spcPct val="100000"/>
                        </a:lnSpc>
                        <a:spcBef>
                          <a:spcPct val="20000"/>
                        </a:spcBef>
                        <a:spcAft>
                          <a:spcPct val="0"/>
                        </a:spcAft>
                        <a:buClrTx/>
                        <a:buSzTx/>
                        <a:buFont typeface="Wingdings" charset="2"/>
                        <a:buNone/>
                        <a:tabLst/>
                      </a:pPr>
                      <a:r>
                        <a:rPr kumimoji="0" lang="en-US" sz="2200" b="1" i="0" u="none" strike="noStrike" cap="none" normalizeH="0" baseline="0">
                          <a:ln>
                            <a:noFill/>
                          </a:ln>
                          <a:solidFill>
                            <a:schemeClr val="tx1"/>
                          </a:solidFill>
                          <a:effectLst/>
                          <a:latin typeface="Arial"/>
                          <a:ea typeface="MS Pゴシック" pitchFamily="-92" charset="-128"/>
                          <a:cs typeface="Arial"/>
                        </a:rPr>
                        <a:t>Accomplishment</a:t>
                      </a:r>
                    </a:p>
                  </a:txBody>
                  <a:tcPr anchor="ctr" anchorCtr="1"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 typeface="Wingdings" charset="2"/>
                        <a:buNone/>
                        <a:tabLst/>
                      </a:pPr>
                      <a:r>
                        <a:rPr kumimoji="0" lang="en-US" sz="2200" b="1" i="0" u="none" strike="noStrike" cap="none" normalizeH="0" baseline="0" dirty="0">
                          <a:ln>
                            <a:noFill/>
                          </a:ln>
                          <a:solidFill>
                            <a:schemeClr val="tx1"/>
                          </a:solidFill>
                          <a:effectLst/>
                          <a:latin typeface="Arial"/>
                          <a:ea typeface="MS Pゴシック" pitchFamily="-92" charset="-128"/>
                          <a:cs typeface="Arial"/>
                        </a:rPr>
                        <a:t>Researched </a:t>
                      </a:r>
                      <a:r>
                        <a:rPr kumimoji="0" lang="en-US" sz="2200" b="0" i="0" u="none" strike="noStrike" cap="none" normalizeH="0" baseline="0" dirty="0">
                          <a:ln>
                            <a:noFill/>
                          </a:ln>
                          <a:solidFill>
                            <a:schemeClr val="tx1"/>
                          </a:solidFill>
                          <a:effectLst/>
                          <a:latin typeface="Arial"/>
                          <a:ea typeface="MS Pゴシック" pitchFamily="-92" charset="-128"/>
                          <a:cs typeface="Arial"/>
                        </a:rPr>
                        <a:t>genetic defects in mice to find cure for cystic fibrosis; work included in journal publication and resulted in </a:t>
                      </a:r>
                      <a:r>
                        <a:rPr kumimoji="0" lang="en-US" sz="2200" b="1" i="0" u="none" strike="noStrike" cap="none" normalizeH="0" baseline="0" dirty="0">
                          <a:ln>
                            <a:noFill/>
                          </a:ln>
                          <a:solidFill>
                            <a:schemeClr val="tx1"/>
                          </a:solidFill>
                          <a:effectLst/>
                          <a:latin typeface="Arial"/>
                          <a:ea typeface="MS Pゴシック" pitchFamily="-92" charset="-128"/>
                          <a:cs typeface="Arial"/>
                        </a:rPr>
                        <a:t>$10,000 </a:t>
                      </a:r>
                      <a:r>
                        <a:rPr kumimoji="0" lang="en-US" sz="2200" b="0" i="0" u="none" strike="noStrike" cap="none" normalizeH="0" baseline="0" dirty="0">
                          <a:ln>
                            <a:noFill/>
                          </a:ln>
                          <a:solidFill>
                            <a:schemeClr val="tx1"/>
                          </a:solidFill>
                          <a:effectLst/>
                          <a:latin typeface="Arial"/>
                          <a:ea typeface="MS Pゴシック" pitchFamily="-92" charset="-128"/>
                          <a:cs typeface="Arial"/>
                        </a:rPr>
                        <a:t>grant</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8699123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3</a:t>
            </a:r>
          </a:p>
        </p:txBody>
      </p:sp>
      <p:sp>
        <p:nvSpPr>
          <p:cNvPr id="3" name="Content Placeholder 2"/>
          <p:cNvSpPr>
            <a:spLocks noGrp="1"/>
          </p:cNvSpPr>
          <p:nvPr>
            <p:ph idx="1"/>
          </p:nvPr>
        </p:nvSpPr>
        <p:spPr/>
        <p:txBody>
          <a:bodyPr/>
          <a:lstStyle/>
          <a:p>
            <a:pPr eaLnBrk="1" hangingPunct="1">
              <a:lnSpc>
                <a:spcPct val="90000"/>
              </a:lnSpc>
              <a:buFont typeface="Wingdings" charset="0"/>
              <a:buNone/>
            </a:pPr>
            <a:r>
              <a:rPr lang="en-US" sz="2800" b="1" dirty="0">
                <a:latin typeface="Times New Roman" charset="0"/>
                <a:ea typeface="ＭＳ Ｐゴシック" charset="0"/>
              </a:rPr>
              <a:t>Good:</a:t>
            </a:r>
          </a:p>
          <a:p>
            <a:pPr eaLnBrk="1" hangingPunct="1">
              <a:lnSpc>
                <a:spcPct val="90000"/>
              </a:lnSpc>
            </a:pPr>
            <a:r>
              <a:rPr lang="en-US" sz="2800" dirty="0">
                <a:latin typeface="Times New Roman" charset="0"/>
                <a:ea typeface="ＭＳ Ｐゴシック" charset="0"/>
              </a:rPr>
              <a:t>Consulted with organization to improve dining services on campus</a:t>
            </a:r>
          </a:p>
          <a:p>
            <a:pPr eaLnBrk="1" hangingPunct="1">
              <a:lnSpc>
                <a:spcPct val="90000"/>
              </a:lnSpc>
              <a:buFont typeface="Wingdings" charset="0"/>
              <a:buNone/>
            </a:pPr>
            <a:r>
              <a:rPr lang="en-US" sz="2800" b="1" dirty="0">
                <a:latin typeface="Times New Roman" charset="0"/>
                <a:ea typeface="ＭＳ Ｐゴシック" charset="0"/>
              </a:rPr>
              <a:t> </a:t>
            </a:r>
          </a:p>
          <a:p>
            <a:pPr eaLnBrk="1" hangingPunct="1">
              <a:lnSpc>
                <a:spcPct val="90000"/>
              </a:lnSpc>
              <a:buFont typeface="Wingdings" charset="0"/>
              <a:buNone/>
            </a:pPr>
            <a:r>
              <a:rPr lang="en-US" sz="2800" b="1" dirty="0">
                <a:latin typeface="Times New Roman" charset="0"/>
                <a:ea typeface="ＭＳ Ｐゴシック" charset="0"/>
              </a:rPr>
              <a:t> Better:</a:t>
            </a:r>
          </a:p>
          <a:p>
            <a:pPr eaLnBrk="1" hangingPunct="1">
              <a:lnSpc>
                <a:spcPct val="90000"/>
              </a:lnSpc>
            </a:pPr>
            <a:r>
              <a:rPr lang="en-US" sz="2800" dirty="0">
                <a:latin typeface="Times New Roman" charset="0"/>
                <a:ea typeface="ＭＳ Ｐゴシック" charset="0"/>
              </a:rPr>
              <a:t>Researched and developed a long-range strategic plan reversing the College</a:t>
            </a:r>
            <a:r>
              <a:rPr lang="ja-JP" altLang="en-US" sz="2800" dirty="0">
                <a:latin typeface="Times New Roman" charset="0"/>
                <a:ea typeface="ＭＳ Ｐゴシック" charset="0"/>
              </a:rPr>
              <a:t>’</a:t>
            </a:r>
            <a:r>
              <a:rPr lang="en-US" altLang="ja-JP" sz="2800" dirty="0">
                <a:latin typeface="Times New Roman" charset="0"/>
                <a:ea typeface="ＭＳ Ｐゴシック" charset="0"/>
              </a:rPr>
              <a:t>s decision to privatize the restaurant</a:t>
            </a:r>
            <a:r>
              <a:rPr lang="ja-JP" altLang="en-US" sz="2800" dirty="0">
                <a:latin typeface="Times New Roman" charset="0"/>
                <a:ea typeface="ＭＳ Ｐゴシック" charset="0"/>
              </a:rPr>
              <a:t>’</a:t>
            </a:r>
            <a:r>
              <a:rPr lang="en-US" altLang="ja-JP" sz="2800" dirty="0">
                <a:latin typeface="Times New Roman" charset="0"/>
                <a:ea typeface="ＭＳ Ｐゴシック" charset="0"/>
              </a:rPr>
              <a:t>s operation</a:t>
            </a:r>
          </a:p>
          <a:p>
            <a:endParaRPr lang="en-US" dirty="0"/>
          </a:p>
        </p:txBody>
      </p:sp>
      <p:sp>
        <p:nvSpPr>
          <p:cNvPr id="4" name="TextBox 3"/>
          <p:cNvSpPr txBox="1"/>
          <p:nvPr/>
        </p:nvSpPr>
        <p:spPr>
          <a:xfrm>
            <a:off x="457200" y="5283200"/>
            <a:ext cx="7086600" cy="1477328"/>
          </a:xfrm>
          <a:prstGeom prst="rect">
            <a:avLst/>
          </a:prstGeom>
          <a:noFill/>
        </p:spPr>
        <p:txBody>
          <a:bodyPr wrap="square">
            <a:spAutoFit/>
          </a:bodyPr>
          <a:lstStyle/>
          <a:p>
            <a:pPr algn="ctr">
              <a:defRPr/>
            </a:pPr>
            <a:r>
              <a:rPr lang="en-US" b="1" dirty="0">
                <a:solidFill>
                  <a:srgbClr val="000000"/>
                </a:solidFill>
              </a:rPr>
              <a:t>Note the difference between generic statements of what was done (</a:t>
            </a:r>
            <a:r>
              <a:rPr lang="en-US" b="1" i="1" dirty="0">
                <a:solidFill>
                  <a:srgbClr val="000000"/>
                </a:solidFill>
              </a:rPr>
              <a:t>the good statement</a:t>
            </a:r>
            <a:r>
              <a:rPr lang="en-US" b="1" dirty="0">
                <a:solidFill>
                  <a:srgbClr val="000000"/>
                </a:solidFill>
              </a:rPr>
              <a:t>), and thinking deeper about how their tasks impacted the company (</a:t>
            </a:r>
            <a:r>
              <a:rPr lang="en-US" b="1" i="1" dirty="0">
                <a:solidFill>
                  <a:srgbClr val="000000"/>
                </a:solidFill>
              </a:rPr>
              <a:t>the better statement</a:t>
            </a:r>
            <a:r>
              <a:rPr lang="en-US" b="1" dirty="0">
                <a:solidFill>
                  <a:srgbClr val="000000"/>
                </a:solidFill>
              </a:rPr>
              <a:t>). This made it easier for a company to see how the experience could be transferrable to the new company. </a:t>
            </a:r>
          </a:p>
        </p:txBody>
      </p:sp>
    </p:spTree>
    <p:extLst>
      <p:ext uri="{BB962C8B-B14F-4D97-AF65-F5344CB8AC3E}">
        <p14:creationId xmlns:p14="http://schemas.microsoft.com/office/powerpoint/2010/main" val="2828840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Remember</a:t>
            </a:r>
          </a:p>
        </p:txBody>
      </p:sp>
      <p:sp>
        <p:nvSpPr>
          <p:cNvPr id="3" name="Content Placeholder 2"/>
          <p:cNvSpPr>
            <a:spLocks noGrp="1"/>
          </p:cNvSpPr>
          <p:nvPr>
            <p:ph idx="1"/>
          </p:nvPr>
        </p:nvSpPr>
        <p:spPr/>
        <p:txBody>
          <a:bodyPr/>
          <a:lstStyle/>
          <a:p>
            <a:r>
              <a:rPr lang="en-US" dirty="0">
                <a:latin typeface="Georgia" charset="0"/>
                <a:ea typeface="ＭＳ Ｐゴシック" charset="0"/>
              </a:rPr>
              <a:t>By reading your resume, the reader should understand who you are and how that relates to what they are seeking.</a:t>
            </a:r>
          </a:p>
          <a:p>
            <a:r>
              <a:rPr lang="en-US" dirty="0">
                <a:latin typeface="Georgia" charset="0"/>
                <a:ea typeface="ＭＳ Ｐゴシック" charset="0"/>
              </a:rPr>
              <a:t>Resumes will initially be read quickly and at times, not thoroughly. The information you provide must be relevant to the reader and attract their attention.</a:t>
            </a:r>
          </a:p>
          <a:p>
            <a:endParaRPr lang="en-US" dirty="0"/>
          </a:p>
        </p:txBody>
      </p:sp>
    </p:spTree>
    <p:extLst>
      <p:ext uri="{BB962C8B-B14F-4D97-AF65-F5344CB8AC3E}">
        <p14:creationId xmlns:p14="http://schemas.microsoft.com/office/powerpoint/2010/main" val="28953394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Next Steps</a:t>
            </a:r>
          </a:p>
        </p:txBody>
      </p:sp>
      <p:sp>
        <p:nvSpPr>
          <p:cNvPr id="3" name="Content Placeholder 2"/>
          <p:cNvSpPr>
            <a:spLocks noGrp="1"/>
          </p:cNvSpPr>
          <p:nvPr>
            <p:ph idx="1"/>
          </p:nvPr>
        </p:nvSpPr>
        <p:spPr/>
        <p:txBody>
          <a:bodyPr/>
          <a:lstStyle/>
          <a:p>
            <a:pPr>
              <a:defRPr/>
            </a:pPr>
            <a:r>
              <a:rPr lang="en-US" sz="2800" dirty="0">
                <a:ea typeface="ＭＳ Ｐゴシック" charset="0"/>
                <a:cs typeface="Arial"/>
              </a:rPr>
              <a:t>View the sample resumes sent in the email along with this tutorial</a:t>
            </a:r>
          </a:p>
          <a:p>
            <a:pPr>
              <a:defRPr/>
            </a:pPr>
            <a:r>
              <a:rPr lang="en-US" sz="2800" dirty="0">
                <a:ea typeface="ＭＳ Ｐゴシック" charset="0"/>
                <a:cs typeface="Arial"/>
              </a:rPr>
              <a:t>Submit your new resume to the Pratt Professional Masters Career Services Team by July 20, 2016</a:t>
            </a:r>
          </a:p>
          <a:p>
            <a:r>
              <a:rPr lang="en-US" sz="2800" dirty="0">
                <a:latin typeface="Arial" charset="0"/>
                <a:cs typeface="Arial"/>
              </a:rPr>
              <a:t>To submit, upload your resume in pdf format on Sakai under your respective page MEMP Org. Site or the MEng Org. Site. Under this section you will see Assignments and the requirement to upload your resume.</a:t>
            </a:r>
          </a:p>
        </p:txBody>
      </p:sp>
    </p:spTree>
    <p:extLst>
      <p:ext uri="{BB962C8B-B14F-4D97-AF65-F5344CB8AC3E}">
        <p14:creationId xmlns:p14="http://schemas.microsoft.com/office/powerpoint/2010/main" val="34577454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p:cNvSpPr>
            <a:spLocks noGrp="1"/>
          </p:cNvSpPr>
          <p:nvPr>
            <p:ph type="title"/>
          </p:nvPr>
        </p:nvSpPr>
        <p:spPr/>
        <p:txBody>
          <a:bodyPr/>
          <a:lstStyle/>
          <a:p>
            <a:r>
              <a:rPr lang="en-US" sz="3600" dirty="0">
                <a:latin typeface="Arial" charset="0"/>
                <a:ea typeface="ＭＳ Ｐゴシック" charset="0"/>
              </a:rPr>
              <a:t>Learning Outcomes</a:t>
            </a:r>
          </a:p>
        </p:txBody>
      </p:sp>
      <p:sp>
        <p:nvSpPr>
          <p:cNvPr id="3" name="Content Placeholder 2"/>
          <p:cNvSpPr>
            <a:spLocks noGrp="1"/>
          </p:cNvSpPr>
          <p:nvPr>
            <p:ph idx="1"/>
          </p:nvPr>
        </p:nvSpPr>
        <p:spPr>
          <a:xfrm>
            <a:off x="457200" y="1460500"/>
            <a:ext cx="8229600" cy="4273550"/>
          </a:xfrm>
        </p:spPr>
        <p:txBody>
          <a:bodyPr/>
          <a:lstStyle/>
          <a:p>
            <a:pPr eaLnBrk="1" hangingPunct="1">
              <a:defRPr/>
            </a:pPr>
            <a:r>
              <a:rPr lang="en-US" sz="2800" dirty="0">
                <a:ea typeface="ＭＳ Ｐゴシック" charset="0"/>
                <a:cs typeface="Arial"/>
              </a:rPr>
              <a:t>After reviewing this presentation, students will be able to:</a:t>
            </a:r>
          </a:p>
          <a:p>
            <a:pPr eaLnBrk="1" hangingPunct="1">
              <a:buFont typeface="+mj-lt"/>
              <a:buAutoNum type="arabicPeriod"/>
              <a:defRPr/>
            </a:pPr>
            <a:r>
              <a:rPr lang="en-US" sz="2600" dirty="0">
                <a:ea typeface="ＭＳ Ｐゴシック" charset="0"/>
                <a:cs typeface="Arial"/>
              </a:rPr>
              <a:t>Understand the purpose of a resume in one’s job/internship search search </a:t>
            </a:r>
          </a:p>
          <a:p>
            <a:pPr eaLnBrk="1" hangingPunct="1">
              <a:buFont typeface="+mj-lt"/>
              <a:buAutoNum type="arabicPeriod"/>
              <a:defRPr/>
            </a:pPr>
            <a:r>
              <a:rPr lang="en-US" sz="2600" dirty="0">
                <a:ea typeface="ＭＳ Ｐゴシック" charset="0"/>
                <a:cs typeface="Arial"/>
              </a:rPr>
              <a:t>Summarize the role a reader’s perspective has in reviewing a resume</a:t>
            </a:r>
          </a:p>
          <a:p>
            <a:pPr eaLnBrk="1" hangingPunct="1">
              <a:buFont typeface="+mj-lt"/>
              <a:buAutoNum type="arabicPeriod"/>
              <a:defRPr/>
            </a:pPr>
            <a:r>
              <a:rPr lang="en-US" sz="2600" dirty="0">
                <a:ea typeface="ＭＳ Ｐゴシック" charset="0"/>
                <a:cs typeface="Arial"/>
              </a:rPr>
              <a:t>Develop an impactful accomplishment statement, concisely describing important elements of one’s experience</a:t>
            </a:r>
          </a:p>
          <a:p>
            <a:pPr eaLnBrk="1" hangingPunct="1">
              <a:buFont typeface="+mj-lt"/>
              <a:buAutoNum type="arabicPeriod"/>
              <a:defRPr/>
            </a:pPr>
            <a:r>
              <a:rPr lang="en-US" sz="2600" dirty="0">
                <a:ea typeface="ＭＳ Ｐゴシック" charset="0"/>
                <a:cs typeface="Arial"/>
              </a:rPr>
              <a:t>Construct an effective resume providing evidence of alignment with field, organization, or role</a:t>
            </a:r>
          </a:p>
          <a:p>
            <a:pPr marL="0" indent="0">
              <a:buNone/>
            </a:pP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9"/>
          <p:cNvGrpSpPr>
            <a:grpSpLocks/>
          </p:cNvGrpSpPr>
          <p:nvPr/>
        </p:nvGrpSpPr>
        <p:grpSpPr bwMode="auto">
          <a:xfrm>
            <a:off x="3505200" y="3687763"/>
            <a:ext cx="9691927" cy="1582737"/>
            <a:chOff x="3505237" y="3687419"/>
            <a:chExt cx="9691483" cy="1582737"/>
          </a:xfrm>
        </p:grpSpPr>
        <p:sp>
          <p:nvSpPr>
            <p:cNvPr id="7" name="Parallelogram 6"/>
            <p:cNvSpPr/>
            <p:nvPr/>
          </p:nvSpPr>
          <p:spPr>
            <a:xfrm>
              <a:off x="3505237" y="3774730"/>
              <a:ext cx="5929036" cy="1495426"/>
            </a:xfrm>
            <a:prstGeom prst="parallelogram">
              <a:avLst>
                <a:gd name="adj" fmla="val 37685"/>
              </a:avLst>
            </a:prstGeom>
            <a:solidFill>
              <a:srgbClr val="235F9C"/>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rgbClr val="0680CD"/>
                </a:solidFill>
              </a:endParaRPr>
            </a:p>
          </p:txBody>
        </p:sp>
        <p:sp>
          <p:nvSpPr>
            <p:cNvPr id="8" name="Title 1"/>
            <p:cNvSpPr txBox="1">
              <a:spLocks/>
            </p:cNvSpPr>
            <p:nvPr/>
          </p:nvSpPr>
          <p:spPr bwMode="auto">
            <a:xfrm>
              <a:off x="3943862" y="3687419"/>
              <a:ext cx="9252858" cy="1354137"/>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chor="ct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nSpc>
                  <a:spcPct val="110000"/>
                </a:lnSpc>
              </a:pPr>
              <a:r>
                <a:rPr lang="en-US" sz="3200" dirty="0">
                  <a:solidFill>
                    <a:schemeClr val="bg1"/>
                  </a:solidFill>
                  <a:cs typeface="Arial" charset="0"/>
                </a:rPr>
                <a:t>We look forward to seeing</a:t>
              </a:r>
            </a:p>
            <a:p>
              <a:pPr>
                <a:lnSpc>
                  <a:spcPct val="110000"/>
                </a:lnSpc>
              </a:pPr>
              <a:r>
                <a:rPr lang="en-US" sz="3200" dirty="0">
                  <a:solidFill>
                    <a:schemeClr val="bg1"/>
                  </a:solidFill>
                  <a:cs typeface="Arial" charset="0"/>
                </a:rPr>
                <a:t>you in August!</a:t>
              </a:r>
              <a:endParaRPr lang="en-US" dirty="0">
                <a:solidFill>
                  <a:schemeClr val="bg1"/>
                </a:solidFill>
                <a:cs typeface="Arial" charset="0"/>
              </a:endParaRPr>
            </a:p>
          </p:txBody>
        </p:sp>
      </p:grpSp>
    </p:spTree>
    <p:extLst>
      <p:ext uri="{BB962C8B-B14F-4D97-AF65-F5344CB8AC3E}">
        <p14:creationId xmlns:p14="http://schemas.microsoft.com/office/powerpoint/2010/main" val="31492188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p:cNvSpPr>
            <a:spLocks noGrp="1"/>
          </p:cNvSpPr>
          <p:nvPr>
            <p:ph type="title"/>
          </p:nvPr>
        </p:nvSpPr>
        <p:spPr/>
        <p:txBody>
          <a:bodyPr/>
          <a:lstStyle/>
          <a:p>
            <a:r>
              <a:rPr lang="en-US" sz="3600" dirty="0">
                <a:latin typeface="Arial" charset="0"/>
                <a:ea typeface="ＭＳ Ｐゴシック" charset="0"/>
              </a:rPr>
              <a:t>What is a resume?</a:t>
            </a:r>
          </a:p>
        </p:txBody>
      </p:sp>
      <p:sp>
        <p:nvSpPr>
          <p:cNvPr id="2" name="Content Placeholder 1"/>
          <p:cNvSpPr>
            <a:spLocks noGrp="1"/>
          </p:cNvSpPr>
          <p:nvPr>
            <p:ph sz="half" idx="1"/>
          </p:nvPr>
        </p:nvSpPr>
        <p:spPr/>
        <p:txBody>
          <a:bodyPr/>
          <a:lstStyle/>
          <a:p>
            <a:pPr eaLnBrk="1" hangingPunct="1">
              <a:defRPr/>
            </a:pPr>
            <a:r>
              <a:rPr lang="en-US" sz="3000" dirty="0">
                <a:ea typeface="ＭＳ Ｐゴシック" charset="0"/>
                <a:cs typeface="Arial"/>
              </a:rPr>
              <a:t>A</a:t>
            </a:r>
            <a:r>
              <a:rPr lang="en-US" sz="3000" i="1" dirty="0">
                <a:ea typeface="ＭＳ Ｐゴシック" charset="0"/>
                <a:cs typeface="Arial"/>
              </a:rPr>
              <a:t> career document </a:t>
            </a:r>
            <a:r>
              <a:rPr lang="en-US" sz="3000" dirty="0">
                <a:ea typeface="ＭＳ Ｐゴシック" charset="0"/>
                <a:cs typeface="Arial"/>
              </a:rPr>
              <a:t>in your job/internship search that details:</a:t>
            </a:r>
          </a:p>
          <a:p>
            <a:pPr lvl="1" eaLnBrk="1" hangingPunct="1">
              <a:defRPr/>
            </a:pPr>
            <a:r>
              <a:rPr lang="en-US" sz="2500" dirty="0">
                <a:ea typeface="ＭＳ Ｐゴシック" charset="0"/>
                <a:cs typeface="Arial"/>
              </a:rPr>
              <a:t>Who you are</a:t>
            </a:r>
          </a:p>
          <a:p>
            <a:pPr lvl="1" eaLnBrk="1" hangingPunct="1">
              <a:defRPr/>
            </a:pPr>
            <a:r>
              <a:rPr lang="en-US" sz="2500" dirty="0">
                <a:ea typeface="ＭＳ Ｐゴシック" charset="0"/>
                <a:cs typeface="Arial"/>
              </a:rPr>
              <a:t>What you have accomplished</a:t>
            </a:r>
          </a:p>
          <a:p>
            <a:pPr lvl="1" eaLnBrk="1" hangingPunct="1">
              <a:defRPr/>
            </a:pPr>
            <a:r>
              <a:rPr lang="en-US" sz="2500" dirty="0">
                <a:ea typeface="ＭＳ Ｐゴシック" charset="0"/>
                <a:cs typeface="Arial"/>
              </a:rPr>
              <a:t>How you will be an asset to an organization and can transition to the desired role</a:t>
            </a:r>
          </a:p>
          <a:p>
            <a:pPr eaLnBrk="1" hangingPunct="1">
              <a:defRPr/>
            </a:pPr>
            <a:endParaRPr lang="en-US" sz="1500" dirty="0">
              <a:ea typeface="ＭＳ Ｐゴシック" charset="0"/>
              <a:cs typeface="Arial"/>
            </a:endParaRPr>
          </a:p>
        </p:txBody>
      </p:sp>
      <p:sp>
        <p:nvSpPr>
          <p:cNvPr id="6" name="Content Placeholder 5"/>
          <p:cNvSpPr>
            <a:spLocks noGrp="1"/>
          </p:cNvSpPr>
          <p:nvPr>
            <p:ph sz="half" idx="2"/>
          </p:nvPr>
        </p:nvSpPr>
        <p:spPr/>
        <p:txBody>
          <a:bodyPr/>
          <a:lstStyle/>
          <a:p>
            <a:pPr eaLnBrk="1" hangingPunct="1">
              <a:defRPr/>
            </a:pPr>
            <a:r>
              <a:rPr lang="en-US" sz="3000" dirty="0">
                <a:ea typeface="ＭＳ Ｐゴシック" charset="0"/>
                <a:cs typeface="Arial"/>
              </a:rPr>
              <a:t>Tells </a:t>
            </a:r>
            <a:r>
              <a:rPr lang="en-US" sz="3000" i="1" dirty="0">
                <a:ea typeface="ＭＳ Ｐゴシック" charset="0"/>
                <a:cs typeface="Arial"/>
              </a:rPr>
              <a:t>the story </a:t>
            </a:r>
            <a:r>
              <a:rPr lang="en-US" sz="3000" dirty="0">
                <a:ea typeface="ＭＳ Ｐゴシック" charset="0"/>
                <a:cs typeface="Arial"/>
              </a:rPr>
              <a:t>of your:</a:t>
            </a:r>
          </a:p>
          <a:p>
            <a:pPr lvl="1" eaLnBrk="1" hangingPunct="1">
              <a:defRPr/>
            </a:pPr>
            <a:r>
              <a:rPr lang="en-US" sz="2500" dirty="0">
                <a:ea typeface="ＭＳ Ｐゴシック" charset="0"/>
                <a:cs typeface="Arial"/>
              </a:rPr>
              <a:t>Experiences</a:t>
            </a:r>
          </a:p>
          <a:p>
            <a:pPr eaLnBrk="1" hangingPunct="1">
              <a:defRPr/>
            </a:pPr>
            <a:endParaRPr lang="en-US" sz="1500" dirty="0">
              <a:ea typeface="ＭＳ Ｐゴシック" charset="0"/>
              <a:cs typeface="Arial"/>
            </a:endParaRPr>
          </a:p>
          <a:p>
            <a:pPr eaLnBrk="1" hangingPunct="1">
              <a:defRPr/>
            </a:pPr>
            <a:r>
              <a:rPr lang="en-US" sz="3000" dirty="0">
                <a:ea typeface="ＭＳ Ｐゴシック" charset="0"/>
                <a:cs typeface="Arial"/>
              </a:rPr>
              <a:t>Provides evidence of your:</a:t>
            </a:r>
          </a:p>
          <a:p>
            <a:pPr lvl="1" eaLnBrk="1" hangingPunct="1">
              <a:defRPr/>
            </a:pPr>
            <a:r>
              <a:rPr lang="en-US" sz="2500" dirty="0">
                <a:ea typeface="ＭＳ Ｐゴシック" charset="0"/>
                <a:cs typeface="Arial"/>
              </a:rPr>
              <a:t>Skills </a:t>
            </a:r>
          </a:p>
          <a:p>
            <a:pPr lvl="1" eaLnBrk="1" hangingPunct="1">
              <a:defRPr/>
            </a:pPr>
            <a:r>
              <a:rPr lang="en-US" sz="2500" dirty="0">
                <a:ea typeface="ＭＳ Ｐゴシック" charset="0"/>
                <a:cs typeface="Arial"/>
              </a:rPr>
              <a:t>Accomplishments</a:t>
            </a:r>
          </a:p>
          <a:p>
            <a:pPr lvl="1" eaLnBrk="1" hangingPunct="1">
              <a:defRPr/>
            </a:pPr>
            <a:r>
              <a:rPr lang="en-US" sz="2500" dirty="0">
                <a:ea typeface="ＭＳ Ｐゴシック" charset="0"/>
                <a:cs typeface="Arial"/>
              </a:rPr>
              <a:t>Qualifications</a:t>
            </a:r>
          </a:p>
          <a:p>
            <a:endParaRPr lang="en-US" dirty="0"/>
          </a:p>
        </p:txBody>
      </p:sp>
    </p:spTree>
    <p:extLst>
      <p:ext uri="{BB962C8B-B14F-4D97-AF65-F5344CB8AC3E}">
        <p14:creationId xmlns:p14="http://schemas.microsoft.com/office/powerpoint/2010/main" val="17622361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p:cNvSpPr>
            <a:spLocks noGrp="1"/>
          </p:cNvSpPr>
          <p:nvPr>
            <p:ph type="title"/>
          </p:nvPr>
        </p:nvSpPr>
        <p:spPr/>
        <p:txBody>
          <a:bodyPr/>
          <a:lstStyle/>
          <a:p>
            <a:r>
              <a:rPr lang="en-US" sz="3600" dirty="0">
                <a:latin typeface="Arial" charset="0"/>
                <a:ea typeface="ＭＳ Ｐゴシック" charset="0"/>
              </a:rPr>
              <a:t>Understanding the</a:t>
            </a:r>
            <a:br>
              <a:rPr lang="en-US" sz="3600" dirty="0">
                <a:latin typeface="Arial" charset="0"/>
                <a:ea typeface="ＭＳ Ｐゴシック" charset="0"/>
              </a:rPr>
            </a:br>
            <a:r>
              <a:rPr lang="en-US" sz="3600" dirty="0">
                <a:latin typeface="Arial" charset="0"/>
                <a:ea typeface="ＭＳ Ｐゴシック" charset="0"/>
              </a:rPr>
              <a:t>Reader’s Point of View</a:t>
            </a:r>
          </a:p>
        </p:txBody>
      </p:sp>
      <p:sp>
        <p:nvSpPr>
          <p:cNvPr id="2" name="Content Placeholder 1"/>
          <p:cNvSpPr>
            <a:spLocks noGrp="1"/>
          </p:cNvSpPr>
          <p:nvPr>
            <p:ph sz="half" idx="1"/>
          </p:nvPr>
        </p:nvSpPr>
        <p:spPr>
          <a:xfrm>
            <a:off x="457200" y="1727201"/>
            <a:ext cx="7975600" cy="4281488"/>
          </a:xfrm>
        </p:spPr>
        <p:txBody>
          <a:bodyPr/>
          <a:lstStyle/>
          <a:p>
            <a:pPr eaLnBrk="1" hangingPunct="1"/>
            <a:r>
              <a:rPr lang="en-US" sz="2500" dirty="0">
                <a:ea typeface="ＭＳ Ｐゴシック" charset="0"/>
                <a:cs typeface="Arial"/>
              </a:rPr>
              <a:t>What do US companies want? Employees who demonstrate a match to the company with their:</a:t>
            </a:r>
          </a:p>
          <a:p>
            <a:pPr lvl="1" eaLnBrk="1" hangingPunct="1"/>
            <a:r>
              <a:rPr lang="en-US" sz="2500" dirty="0">
                <a:ea typeface="ＭＳ Ｐゴシック" charset="0"/>
                <a:cs typeface="Arial"/>
              </a:rPr>
              <a:t>Strengths</a:t>
            </a:r>
          </a:p>
          <a:p>
            <a:pPr lvl="2" eaLnBrk="1" hangingPunct="1"/>
            <a:r>
              <a:rPr lang="en-US" sz="2500" dirty="0">
                <a:ea typeface="ＭＳ Ｐゴシック" charset="0"/>
                <a:cs typeface="Arial"/>
              </a:rPr>
              <a:t>Are you able to do the job effectively?</a:t>
            </a:r>
          </a:p>
          <a:p>
            <a:pPr lvl="1" eaLnBrk="1" hangingPunct="1"/>
            <a:r>
              <a:rPr lang="en-US" sz="2500" dirty="0">
                <a:ea typeface="ＭＳ Ｐゴシック" charset="0"/>
                <a:cs typeface="Arial"/>
              </a:rPr>
              <a:t>Motivation</a:t>
            </a:r>
          </a:p>
          <a:p>
            <a:pPr lvl="2" eaLnBrk="1" hangingPunct="1"/>
            <a:r>
              <a:rPr lang="en-US" sz="2500" dirty="0">
                <a:ea typeface="ＭＳ Ｐゴシック" charset="0"/>
                <a:cs typeface="Arial"/>
              </a:rPr>
              <a:t>Do you want to do the job?</a:t>
            </a:r>
          </a:p>
          <a:p>
            <a:pPr lvl="1" eaLnBrk="1" hangingPunct="1"/>
            <a:r>
              <a:rPr lang="en-US" sz="2500" dirty="0">
                <a:ea typeface="ＭＳ Ｐゴシック" charset="0"/>
                <a:cs typeface="Arial"/>
              </a:rPr>
              <a:t>Fit</a:t>
            </a:r>
          </a:p>
          <a:p>
            <a:pPr lvl="2" eaLnBrk="1" hangingPunct="1"/>
            <a:r>
              <a:rPr lang="en-US" sz="2500" dirty="0">
                <a:ea typeface="ＭＳ Ｐゴシック" charset="0"/>
                <a:cs typeface="Arial"/>
              </a:rPr>
              <a:t>Will others in the company enjoy working with you?</a:t>
            </a:r>
          </a:p>
          <a:p>
            <a:pPr marL="0" indent="0">
              <a:buNone/>
            </a:pPr>
            <a:endParaRPr lang="en-US" dirty="0"/>
          </a:p>
        </p:txBody>
      </p:sp>
      <p:sp>
        <p:nvSpPr>
          <p:cNvPr id="3" name="TextBox 2"/>
          <p:cNvSpPr txBox="1"/>
          <p:nvPr/>
        </p:nvSpPr>
        <p:spPr>
          <a:xfrm>
            <a:off x="241300" y="5778500"/>
            <a:ext cx="7708900" cy="923330"/>
          </a:xfrm>
          <a:prstGeom prst="rect">
            <a:avLst/>
          </a:prstGeom>
          <a:noFill/>
        </p:spPr>
        <p:txBody>
          <a:bodyPr wrap="square" rtlCol="0">
            <a:spAutoFit/>
          </a:bodyPr>
          <a:lstStyle/>
          <a:p>
            <a:pPr algn="ctr" eaLnBrk="1" hangingPunct="1">
              <a:defRPr/>
            </a:pPr>
            <a:r>
              <a:rPr lang="en-US" b="1" dirty="0"/>
              <a:t>Your resume is one way you can demonstrate these three areas to an employer. These areas may be different for each field, organization, or role. Therefore, you need to customize each resume.</a:t>
            </a:r>
          </a:p>
        </p:txBody>
      </p:sp>
    </p:spTree>
    <p:extLst>
      <p:ext uri="{BB962C8B-B14F-4D97-AF65-F5344CB8AC3E}">
        <p14:creationId xmlns:p14="http://schemas.microsoft.com/office/powerpoint/2010/main" val="3627492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p:cNvSpPr>
            <a:spLocks noGrp="1"/>
          </p:cNvSpPr>
          <p:nvPr>
            <p:ph type="title"/>
          </p:nvPr>
        </p:nvSpPr>
        <p:spPr/>
        <p:txBody>
          <a:bodyPr/>
          <a:lstStyle/>
          <a:p>
            <a:r>
              <a:rPr lang="en-US" sz="3600" dirty="0">
                <a:latin typeface="Arial" charset="0"/>
                <a:ea typeface="ＭＳ Ｐゴシック" charset="0"/>
              </a:rPr>
              <a:t>Assess Your Experiences &amp; Skills</a:t>
            </a:r>
          </a:p>
        </p:txBody>
      </p:sp>
      <p:sp>
        <p:nvSpPr>
          <p:cNvPr id="2" name="Content Placeholder 1"/>
          <p:cNvSpPr>
            <a:spLocks noGrp="1"/>
          </p:cNvSpPr>
          <p:nvPr>
            <p:ph sz="half" idx="1"/>
          </p:nvPr>
        </p:nvSpPr>
        <p:spPr>
          <a:xfrm>
            <a:off x="457200" y="1727201"/>
            <a:ext cx="7975600" cy="4281488"/>
          </a:xfrm>
        </p:spPr>
        <p:txBody>
          <a:bodyPr/>
          <a:lstStyle/>
          <a:p>
            <a:pPr marL="171450" indent="-171450">
              <a:buFont typeface="Arial"/>
              <a:buChar char="•"/>
              <a:defRPr/>
            </a:pPr>
            <a:r>
              <a:rPr lang="en-US" dirty="0"/>
              <a:t>There are many experiences and skills that can be relevant to the job search and resume writing.</a:t>
            </a:r>
          </a:p>
          <a:p>
            <a:pPr>
              <a:defRPr/>
            </a:pPr>
            <a:endParaRPr lang="en-US" dirty="0"/>
          </a:p>
          <a:p>
            <a:pPr marL="171450" indent="-171450">
              <a:buFont typeface="Arial"/>
              <a:buChar char="•"/>
              <a:defRPr/>
            </a:pPr>
            <a:r>
              <a:rPr lang="en-US" dirty="0"/>
              <a:t>Think about the training and experiences that you have had thus far.  What experiences provide evidence of your impact? What skills have you developed?  How can these be demonstrated in your resume?  </a:t>
            </a:r>
          </a:p>
        </p:txBody>
      </p:sp>
    </p:spTree>
    <p:extLst>
      <p:ext uri="{BB962C8B-B14F-4D97-AF65-F5344CB8AC3E}">
        <p14:creationId xmlns:p14="http://schemas.microsoft.com/office/powerpoint/2010/main" val="39200032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p:cNvSpPr>
            <a:spLocks noGrp="1"/>
          </p:cNvSpPr>
          <p:nvPr>
            <p:ph type="title"/>
          </p:nvPr>
        </p:nvSpPr>
        <p:spPr/>
        <p:txBody>
          <a:bodyPr/>
          <a:lstStyle/>
          <a:p>
            <a:r>
              <a:rPr lang="en-US" sz="3600" dirty="0">
                <a:latin typeface="Arial" charset="0"/>
                <a:ea typeface="ＭＳ Ｐゴシック" charset="0"/>
              </a:rPr>
              <a:t>Assess Your Experience</a:t>
            </a:r>
          </a:p>
        </p:txBody>
      </p:sp>
      <p:sp>
        <p:nvSpPr>
          <p:cNvPr id="2" name="Content Placeholder 1"/>
          <p:cNvSpPr>
            <a:spLocks noGrp="1"/>
          </p:cNvSpPr>
          <p:nvPr>
            <p:ph sz="half" idx="1"/>
          </p:nvPr>
        </p:nvSpPr>
        <p:spPr>
          <a:xfrm>
            <a:off x="457200" y="1646238"/>
            <a:ext cx="7975600" cy="4856162"/>
          </a:xfrm>
        </p:spPr>
        <p:txBody>
          <a:bodyPr/>
          <a:lstStyle/>
          <a:p>
            <a:pPr>
              <a:lnSpc>
                <a:spcPct val="90000"/>
              </a:lnSpc>
              <a:buFont typeface="Arial"/>
              <a:buChar char="•"/>
              <a:defRPr/>
            </a:pPr>
            <a:r>
              <a:rPr lang="en-US" dirty="0">
                <a:cs typeface="Arial"/>
              </a:rPr>
              <a:t>In reviewing your experience, consider:</a:t>
            </a:r>
          </a:p>
          <a:p>
            <a:pPr marL="914400" lvl="1" indent="-457200">
              <a:lnSpc>
                <a:spcPct val="90000"/>
              </a:lnSpc>
              <a:buFont typeface="+mj-lt"/>
              <a:buAutoNum type="arabicPeriod"/>
              <a:defRPr/>
            </a:pPr>
            <a:r>
              <a:rPr lang="en-US" dirty="0">
                <a:cs typeface="Arial"/>
              </a:rPr>
              <a:t>What did you do? </a:t>
            </a:r>
          </a:p>
          <a:p>
            <a:pPr marL="914400" lvl="1" indent="-457200">
              <a:lnSpc>
                <a:spcPct val="90000"/>
              </a:lnSpc>
              <a:buFont typeface="+mj-lt"/>
              <a:buAutoNum type="arabicPeriod"/>
              <a:defRPr/>
            </a:pPr>
            <a:r>
              <a:rPr lang="en-US" dirty="0">
                <a:cs typeface="Arial"/>
              </a:rPr>
              <a:t>What did you accomplish?</a:t>
            </a:r>
          </a:p>
          <a:p>
            <a:pPr marL="914400" lvl="1" indent="-457200">
              <a:lnSpc>
                <a:spcPct val="90000"/>
              </a:lnSpc>
              <a:buFont typeface="+mj-lt"/>
              <a:buAutoNum type="arabicPeriod"/>
              <a:defRPr/>
            </a:pPr>
            <a:r>
              <a:rPr lang="en-US" dirty="0">
                <a:cs typeface="Arial"/>
              </a:rPr>
              <a:t>What did you learn?</a:t>
            </a:r>
          </a:p>
          <a:p>
            <a:pPr marL="914400" lvl="1" indent="-457200">
              <a:lnSpc>
                <a:spcPct val="90000"/>
              </a:lnSpc>
              <a:buFont typeface="+mj-lt"/>
              <a:buAutoNum type="arabicPeriod"/>
              <a:defRPr/>
            </a:pPr>
            <a:r>
              <a:rPr lang="en-US" dirty="0">
                <a:cs typeface="Arial"/>
              </a:rPr>
              <a:t>What skills did you develop?</a:t>
            </a:r>
          </a:p>
          <a:p>
            <a:pPr marL="914400" lvl="1" indent="-457200">
              <a:lnSpc>
                <a:spcPct val="90000"/>
              </a:lnSpc>
              <a:buFont typeface="+mj-lt"/>
              <a:buAutoNum type="arabicPeriod"/>
              <a:defRPr/>
            </a:pPr>
            <a:r>
              <a:rPr lang="en-US" dirty="0">
                <a:cs typeface="Arial"/>
              </a:rPr>
              <a:t>How did you develop as an individual person?</a:t>
            </a:r>
          </a:p>
          <a:p>
            <a:pPr>
              <a:lnSpc>
                <a:spcPct val="90000"/>
              </a:lnSpc>
              <a:buFont typeface="Arial"/>
              <a:buChar char="•"/>
              <a:defRPr/>
            </a:pPr>
            <a:r>
              <a:rPr lang="en-US" dirty="0">
                <a:cs typeface="Arial"/>
              </a:rPr>
              <a:t>Use this reflection to determine which past experiences and accomplishments  you will use on your resume. This will continuously change depending on the field, organization, and role to which you are applying.</a:t>
            </a:r>
          </a:p>
          <a:p>
            <a:endParaRPr lang="en-US" sz="1600" dirty="0">
              <a:cs typeface="Arial"/>
            </a:endParaRPr>
          </a:p>
        </p:txBody>
      </p:sp>
    </p:spTree>
    <p:extLst>
      <p:ext uri="{BB962C8B-B14F-4D97-AF65-F5344CB8AC3E}">
        <p14:creationId xmlns:p14="http://schemas.microsoft.com/office/powerpoint/2010/main" val="13595334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p:cNvSpPr>
            <a:spLocks noGrp="1"/>
          </p:cNvSpPr>
          <p:nvPr>
            <p:ph type="title"/>
          </p:nvPr>
        </p:nvSpPr>
        <p:spPr/>
        <p:txBody>
          <a:bodyPr/>
          <a:lstStyle/>
          <a:p>
            <a:r>
              <a:rPr lang="en-US" sz="3600" dirty="0">
                <a:latin typeface="Arial" charset="0"/>
                <a:ea typeface="ＭＳ Ｐゴシック" charset="0"/>
              </a:rPr>
              <a:t>Assess Your Skills</a:t>
            </a:r>
          </a:p>
        </p:txBody>
      </p:sp>
      <p:sp>
        <p:nvSpPr>
          <p:cNvPr id="2" name="Content Placeholder 1"/>
          <p:cNvSpPr>
            <a:spLocks noGrp="1"/>
          </p:cNvSpPr>
          <p:nvPr>
            <p:ph sz="half" idx="1"/>
          </p:nvPr>
        </p:nvSpPr>
        <p:spPr>
          <a:xfrm>
            <a:off x="457200" y="1727201"/>
            <a:ext cx="7975600" cy="4281488"/>
          </a:xfrm>
        </p:spPr>
        <p:txBody>
          <a:bodyPr/>
          <a:lstStyle/>
          <a:p>
            <a:pPr>
              <a:lnSpc>
                <a:spcPct val="90000"/>
              </a:lnSpc>
              <a:buFont typeface="Wingdings" charset="0"/>
              <a:buChar char="§"/>
            </a:pPr>
            <a:r>
              <a:rPr lang="en-US" dirty="0">
                <a:solidFill>
                  <a:schemeClr val="tx2"/>
                </a:solidFill>
                <a:cs typeface="Arial"/>
              </a:rPr>
              <a:t>Technical skills </a:t>
            </a:r>
            <a:r>
              <a:rPr lang="en-US" dirty="0">
                <a:cs typeface="Arial"/>
              </a:rPr>
              <a:t>(design, sampling, modeling, programming, news writing)</a:t>
            </a:r>
          </a:p>
          <a:p>
            <a:pPr>
              <a:lnSpc>
                <a:spcPct val="90000"/>
              </a:lnSpc>
              <a:buFont typeface="Wingdings" charset="0"/>
              <a:buChar char="§"/>
            </a:pPr>
            <a:endParaRPr lang="en-US" sz="1200" dirty="0">
              <a:cs typeface="Arial"/>
            </a:endParaRPr>
          </a:p>
          <a:p>
            <a:pPr>
              <a:lnSpc>
                <a:spcPct val="90000"/>
              </a:lnSpc>
              <a:buFont typeface="Wingdings" charset="0"/>
              <a:buChar char="§"/>
            </a:pPr>
            <a:r>
              <a:rPr lang="en-US" dirty="0">
                <a:solidFill>
                  <a:srgbClr val="1F497D"/>
                </a:solidFill>
                <a:cs typeface="Arial"/>
              </a:rPr>
              <a:t>Transferable skills </a:t>
            </a:r>
            <a:r>
              <a:rPr lang="en-US" dirty="0">
                <a:cs typeface="Arial"/>
              </a:rPr>
              <a:t>(research, teaching, project coordination, laboratory management, attention to detail)</a:t>
            </a:r>
            <a:endParaRPr lang="en-US" sz="1200" dirty="0">
              <a:cs typeface="Arial"/>
            </a:endParaRPr>
          </a:p>
          <a:p>
            <a:pPr>
              <a:lnSpc>
                <a:spcPct val="90000"/>
              </a:lnSpc>
              <a:buFont typeface="Wingdings" charset="0"/>
              <a:buChar char="§"/>
            </a:pPr>
            <a:r>
              <a:rPr lang="en-US" dirty="0">
                <a:solidFill>
                  <a:srgbClr val="1F497D"/>
                </a:solidFill>
                <a:cs typeface="Arial"/>
              </a:rPr>
              <a:t>Interpersonal skills </a:t>
            </a:r>
            <a:r>
              <a:rPr lang="en-US" dirty="0">
                <a:cs typeface="Arial"/>
              </a:rPr>
              <a:t>(listening, mentoring, collaborating, delegating, negotiating improvements, supervising)</a:t>
            </a:r>
          </a:p>
        </p:txBody>
      </p:sp>
      <p:sp>
        <p:nvSpPr>
          <p:cNvPr id="4" name="TextBox 3"/>
          <p:cNvSpPr txBox="1"/>
          <p:nvPr/>
        </p:nvSpPr>
        <p:spPr>
          <a:xfrm>
            <a:off x="685800" y="5547024"/>
            <a:ext cx="6553200" cy="923330"/>
          </a:xfrm>
          <a:prstGeom prst="rect">
            <a:avLst/>
          </a:prstGeom>
          <a:noFill/>
        </p:spPr>
        <p:txBody>
          <a:bodyPr>
            <a:spAutoFit/>
          </a:bodyPr>
          <a:lstStyle/>
          <a:p>
            <a:pPr algn="ctr">
              <a:defRPr/>
            </a:pPr>
            <a:r>
              <a:rPr lang="en-US" b="1" dirty="0"/>
              <a:t>These are simply examples of skills. Think beyond these to determine your unique set of skills. View the 2</a:t>
            </a:r>
            <a:r>
              <a:rPr lang="en-US" b="1" baseline="30000" dirty="0"/>
              <a:t>nd</a:t>
            </a:r>
            <a:r>
              <a:rPr lang="en-US" b="1" dirty="0"/>
              <a:t> page of </a:t>
            </a:r>
            <a:r>
              <a:rPr lang="en-US" b="1" dirty="0">
                <a:hlinkClick r:id="rId3"/>
              </a:rPr>
              <a:t>this Career Center handout </a:t>
            </a:r>
            <a:r>
              <a:rPr lang="en-US" b="1" dirty="0"/>
              <a:t>to view additional skills.</a:t>
            </a:r>
          </a:p>
        </p:txBody>
      </p:sp>
    </p:spTree>
    <p:extLst>
      <p:ext uri="{BB962C8B-B14F-4D97-AF65-F5344CB8AC3E}">
        <p14:creationId xmlns:p14="http://schemas.microsoft.com/office/powerpoint/2010/main" val="2164601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p:cNvSpPr>
            <a:spLocks noGrp="1"/>
          </p:cNvSpPr>
          <p:nvPr>
            <p:ph type="title"/>
          </p:nvPr>
        </p:nvSpPr>
        <p:spPr/>
        <p:txBody>
          <a:bodyPr/>
          <a:lstStyle/>
          <a:p>
            <a:r>
              <a:rPr lang="en-US" sz="3600" dirty="0">
                <a:latin typeface="Arial" charset="0"/>
                <a:ea typeface="ＭＳ Ｐゴシック" charset="0"/>
              </a:rPr>
              <a:t>Skills Employers Consistently Want</a:t>
            </a:r>
            <a:br>
              <a:rPr lang="en-US" sz="3600" dirty="0">
                <a:latin typeface="Arial" charset="0"/>
                <a:ea typeface="ＭＳ Ｐゴシック" charset="0"/>
              </a:rPr>
            </a:br>
            <a:r>
              <a:rPr lang="en-US" sz="2000" dirty="0">
                <a:latin typeface="Arial" charset="0"/>
                <a:ea typeface="ＭＳ Ｐゴシック" charset="0"/>
              </a:rPr>
              <a:t>from the National Association of Colleges &amp; Employers</a:t>
            </a:r>
          </a:p>
        </p:txBody>
      </p:sp>
      <p:sp>
        <p:nvSpPr>
          <p:cNvPr id="2" name="Content Placeholder 1"/>
          <p:cNvSpPr>
            <a:spLocks noGrp="1"/>
          </p:cNvSpPr>
          <p:nvPr>
            <p:ph sz="half" idx="1"/>
          </p:nvPr>
        </p:nvSpPr>
        <p:spPr/>
        <p:txBody>
          <a:bodyPr/>
          <a:lstStyle/>
          <a:p>
            <a:pPr lvl="1" algn="ctr" eaLnBrk="1" hangingPunct="1">
              <a:buFont typeface="Wingdings" charset="0"/>
              <a:buNone/>
            </a:pPr>
            <a:r>
              <a:rPr lang="en-US" sz="3000" dirty="0">
                <a:solidFill>
                  <a:schemeClr val="tx1"/>
                </a:solidFill>
                <a:ea typeface="ＭＳ Ｐゴシック" charset="0"/>
                <a:cs typeface="Arial"/>
              </a:rPr>
              <a:t>Communication skills</a:t>
            </a:r>
          </a:p>
          <a:p>
            <a:pPr lvl="1" algn="ctr" eaLnBrk="1" hangingPunct="1">
              <a:buFont typeface="Wingdings" charset="0"/>
              <a:buNone/>
            </a:pPr>
            <a:r>
              <a:rPr lang="en-US" sz="3000" dirty="0">
                <a:solidFill>
                  <a:schemeClr val="tx1"/>
                </a:solidFill>
                <a:ea typeface="ＭＳ Ｐゴシック" charset="0"/>
                <a:cs typeface="Arial"/>
              </a:rPr>
              <a:t>Teamwork experience</a:t>
            </a:r>
          </a:p>
          <a:p>
            <a:pPr lvl="1" algn="ctr" eaLnBrk="1" hangingPunct="1">
              <a:buFont typeface="Wingdings" charset="0"/>
              <a:buNone/>
            </a:pPr>
            <a:r>
              <a:rPr lang="en-US" sz="3000" dirty="0">
                <a:solidFill>
                  <a:schemeClr val="tx1"/>
                </a:solidFill>
                <a:ea typeface="ＭＳ Ｐゴシック" charset="0"/>
                <a:cs typeface="Arial"/>
              </a:rPr>
              <a:t>Strong work ethic</a:t>
            </a:r>
          </a:p>
          <a:p>
            <a:pPr lvl="1" algn="ctr" eaLnBrk="1" hangingPunct="1">
              <a:buFont typeface="Wingdings" charset="0"/>
              <a:buNone/>
            </a:pPr>
            <a:r>
              <a:rPr lang="en-US" sz="3000" dirty="0">
                <a:solidFill>
                  <a:schemeClr val="tx1"/>
                </a:solidFill>
                <a:ea typeface="ＭＳ Ｐゴシック" charset="0"/>
                <a:cs typeface="Arial"/>
              </a:rPr>
              <a:t>Organizational skills</a:t>
            </a:r>
          </a:p>
          <a:p>
            <a:pPr lvl="1" algn="ctr" eaLnBrk="1" hangingPunct="1">
              <a:buFont typeface="Wingdings" charset="0"/>
              <a:buNone/>
            </a:pPr>
            <a:r>
              <a:rPr lang="en-US" sz="3000" dirty="0">
                <a:solidFill>
                  <a:schemeClr val="tx1"/>
                </a:solidFill>
                <a:ea typeface="ＭＳ Ｐゴシック" charset="0"/>
                <a:cs typeface="Arial"/>
              </a:rPr>
              <a:t>Ability to multi-task</a:t>
            </a:r>
          </a:p>
        </p:txBody>
      </p:sp>
      <p:sp>
        <p:nvSpPr>
          <p:cNvPr id="3" name="Content Placeholder 2"/>
          <p:cNvSpPr>
            <a:spLocks noGrp="1"/>
          </p:cNvSpPr>
          <p:nvPr>
            <p:ph sz="half" idx="2"/>
          </p:nvPr>
        </p:nvSpPr>
        <p:spPr/>
        <p:txBody>
          <a:bodyPr/>
          <a:lstStyle/>
          <a:p>
            <a:pPr lvl="1" algn="ctr" eaLnBrk="1" hangingPunct="1">
              <a:buFont typeface="Wingdings" charset="0"/>
              <a:buNone/>
            </a:pPr>
            <a:r>
              <a:rPr lang="en-US" sz="3000" dirty="0">
                <a:solidFill>
                  <a:schemeClr val="tx1"/>
                </a:solidFill>
                <a:ea typeface="ＭＳ Ｐゴシック" charset="0"/>
                <a:cs typeface="Arial"/>
              </a:rPr>
              <a:t>Dependability</a:t>
            </a:r>
          </a:p>
          <a:p>
            <a:pPr lvl="1" algn="ctr" eaLnBrk="1" hangingPunct="1">
              <a:buFont typeface="Wingdings" charset="0"/>
              <a:buNone/>
            </a:pPr>
            <a:r>
              <a:rPr lang="en-US" sz="3000" dirty="0">
                <a:solidFill>
                  <a:schemeClr val="tx1"/>
                </a:solidFill>
                <a:ea typeface="ＭＳ Ｐゴシック" charset="0"/>
                <a:cs typeface="Arial"/>
              </a:rPr>
              <a:t>Leadership ability</a:t>
            </a:r>
          </a:p>
          <a:p>
            <a:pPr lvl="1" algn="ctr" eaLnBrk="1" hangingPunct="1">
              <a:buFont typeface="Wingdings" charset="0"/>
              <a:buNone/>
            </a:pPr>
            <a:r>
              <a:rPr lang="en-US" sz="3000" dirty="0">
                <a:solidFill>
                  <a:schemeClr val="tx1"/>
                </a:solidFill>
                <a:ea typeface="ＭＳ Ｐゴシック" charset="0"/>
                <a:cs typeface="Arial"/>
              </a:rPr>
              <a:t>Honesty and integrity</a:t>
            </a:r>
          </a:p>
          <a:p>
            <a:pPr lvl="1" algn="ctr" eaLnBrk="1" hangingPunct="1">
              <a:buFont typeface="Wingdings" charset="0"/>
              <a:buNone/>
            </a:pPr>
            <a:r>
              <a:rPr lang="en-US" sz="3000" dirty="0">
                <a:solidFill>
                  <a:schemeClr val="tx1"/>
                </a:solidFill>
                <a:ea typeface="ＭＳ Ｐゴシック" charset="0"/>
                <a:cs typeface="Arial"/>
              </a:rPr>
              <a:t>Flexibility</a:t>
            </a:r>
          </a:p>
          <a:p>
            <a:pPr lvl="1" algn="ctr" eaLnBrk="1" hangingPunct="1">
              <a:buFont typeface="Wingdings" charset="0"/>
              <a:buNone/>
            </a:pPr>
            <a:r>
              <a:rPr lang="en-US" sz="3000" dirty="0">
                <a:solidFill>
                  <a:schemeClr val="tx1"/>
                </a:solidFill>
                <a:ea typeface="ＭＳ Ｐゴシック" charset="0"/>
                <a:cs typeface="Arial"/>
              </a:rPr>
              <a:t>Interpersonal skills</a:t>
            </a:r>
          </a:p>
          <a:p>
            <a:pPr lvl="1" algn="ctr" eaLnBrk="1" hangingPunct="1">
              <a:buFont typeface="Wingdings" charset="0"/>
              <a:buNone/>
            </a:pPr>
            <a:r>
              <a:rPr lang="en-US" sz="3000" dirty="0">
                <a:solidFill>
                  <a:schemeClr val="tx1"/>
                </a:solidFill>
                <a:ea typeface="ＭＳ Ｐゴシック" charset="0"/>
                <a:cs typeface="Arial"/>
              </a:rPr>
              <a:t>Initiative</a:t>
            </a:r>
          </a:p>
          <a:p>
            <a:pPr marL="0" indent="0">
              <a:buNone/>
            </a:pPr>
            <a:endParaRPr lang="en-US" dirty="0"/>
          </a:p>
        </p:txBody>
      </p:sp>
      <p:sp>
        <p:nvSpPr>
          <p:cNvPr id="5" name="TextBox 4"/>
          <p:cNvSpPr txBox="1"/>
          <p:nvPr/>
        </p:nvSpPr>
        <p:spPr>
          <a:xfrm>
            <a:off x="266700" y="5650638"/>
            <a:ext cx="5943600" cy="707886"/>
          </a:xfrm>
          <a:prstGeom prst="rect">
            <a:avLst/>
          </a:prstGeom>
          <a:noFill/>
        </p:spPr>
        <p:txBody>
          <a:bodyPr>
            <a:spAutoFit/>
          </a:bodyPr>
          <a:lstStyle/>
          <a:p>
            <a:pPr algn="ctr">
              <a:defRPr/>
            </a:pPr>
            <a:r>
              <a:rPr lang="en-US" sz="2000" b="1" dirty="0">
                <a:solidFill>
                  <a:srgbClr val="000000"/>
                </a:solidFill>
              </a:rPr>
              <a:t>Are any of these your skills? How are they reflected on your resume?</a:t>
            </a:r>
          </a:p>
        </p:txBody>
      </p:sp>
    </p:spTree>
    <p:extLst>
      <p:ext uri="{BB962C8B-B14F-4D97-AF65-F5344CB8AC3E}">
        <p14:creationId xmlns:p14="http://schemas.microsoft.com/office/powerpoint/2010/main" val="1257360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p:cNvSpPr>
          <p:nvPr>
            <p:ph type="title"/>
          </p:nvPr>
        </p:nvSpPr>
        <p:spPr/>
        <p:txBody>
          <a:bodyPr/>
          <a:lstStyle/>
          <a:p>
            <a:r>
              <a:rPr lang="en-US" dirty="0">
                <a:latin typeface="Arial" charset="0"/>
                <a:ea typeface="ＭＳ Ｐゴシック" charset="0"/>
              </a:rPr>
              <a:t>What to Include In Your Resume</a:t>
            </a:r>
          </a:p>
        </p:txBody>
      </p:sp>
      <p:sp>
        <p:nvSpPr>
          <p:cNvPr id="4" name="Content Placeholder 3"/>
          <p:cNvSpPr>
            <a:spLocks noGrp="1"/>
          </p:cNvSpPr>
          <p:nvPr>
            <p:ph sz="half" idx="2"/>
          </p:nvPr>
        </p:nvSpPr>
        <p:spPr>
          <a:xfrm>
            <a:off x="457200" y="1270000"/>
            <a:ext cx="8559800" cy="4611689"/>
          </a:xfrm>
          <a:extLst/>
        </p:spPr>
        <p:txBody>
          <a:bodyPr/>
          <a:lstStyle/>
          <a:p>
            <a:pPr eaLnBrk="1" hangingPunct="1"/>
            <a:r>
              <a:rPr lang="en-US" dirty="0">
                <a:ea typeface="ＭＳ Ｐゴシック" charset="0"/>
                <a:cs typeface="Arial"/>
              </a:rPr>
              <a:t>NAME (First Name &amp; Family Name)</a:t>
            </a:r>
          </a:p>
          <a:p>
            <a:pPr eaLnBrk="1" hangingPunct="1"/>
            <a:r>
              <a:rPr lang="en-US" dirty="0">
                <a:ea typeface="ＭＳ Ｐゴシック" charset="0"/>
                <a:cs typeface="Arial"/>
              </a:rPr>
              <a:t>CONTACT INFORMATION</a:t>
            </a:r>
          </a:p>
          <a:p>
            <a:pPr lvl="1" eaLnBrk="1" hangingPunct="1"/>
            <a:r>
              <a:rPr lang="en-US" sz="2200" dirty="0">
                <a:ea typeface="ＭＳ Ｐゴシック" charset="0"/>
                <a:cs typeface="Arial"/>
              </a:rPr>
              <a:t>Phone, Address (City &amp; State are enough), Email (@</a:t>
            </a:r>
            <a:r>
              <a:rPr lang="en-US" sz="2200" dirty="0" err="1">
                <a:ea typeface="ＭＳ Ｐゴシック" charset="0"/>
                <a:cs typeface="Arial"/>
              </a:rPr>
              <a:t>duke.edu</a:t>
            </a:r>
            <a:r>
              <a:rPr lang="en-US" sz="2200" dirty="0">
                <a:ea typeface="ＭＳ Ｐゴシック" charset="0"/>
                <a:cs typeface="Arial"/>
              </a:rPr>
              <a:t>), LinkedIn profile UR</a:t>
            </a:r>
          </a:p>
          <a:p>
            <a:pPr eaLnBrk="1" hangingPunct="1"/>
            <a:r>
              <a:rPr lang="en-US" dirty="0">
                <a:ea typeface="ＭＳ Ｐゴシック" charset="0"/>
                <a:cs typeface="Arial"/>
              </a:rPr>
              <a:t>EDUCATION</a:t>
            </a:r>
          </a:p>
          <a:p>
            <a:pPr lvl="1" eaLnBrk="1" hangingPunct="1"/>
            <a:r>
              <a:rPr lang="en-US" sz="2200" dirty="0">
                <a:ea typeface="ＭＳ Ｐゴシック" charset="0"/>
                <a:cs typeface="Arial"/>
              </a:rPr>
              <a:t>College/University Name, City, State</a:t>
            </a:r>
          </a:p>
          <a:p>
            <a:pPr lvl="1" eaLnBrk="1" hangingPunct="1"/>
            <a:r>
              <a:rPr lang="en-US" sz="2200" dirty="0">
                <a:ea typeface="ＭＳ Ｐゴシック" charset="0"/>
                <a:cs typeface="Arial"/>
              </a:rPr>
              <a:t>Degrees (Master of Engineering and Bachelor of XXX in….), City, State or City, Country</a:t>
            </a:r>
          </a:p>
          <a:p>
            <a:pPr lvl="1" eaLnBrk="1" hangingPunct="1"/>
            <a:r>
              <a:rPr lang="en-US" sz="2200" dirty="0">
                <a:ea typeface="ＭＳ Ｐゴシック" charset="0"/>
                <a:cs typeface="Arial"/>
              </a:rPr>
              <a:t>Graduation Date </a:t>
            </a:r>
          </a:p>
          <a:p>
            <a:pPr lvl="2" eaLnBrk="1" hangingPunct="1"/>
            <a:r>
              <a:rPr lang="ja-JP" altLang="en-US" sz="2200" dirty="0">
                <a:ea typeface="ＭＳ Ｐゴシック" charset="0"/>
                <a:cs typeface="Arial"/>
              </a:rPr>
              <a:t>“</a:t>
            </a:r>
            <a:r>
              <a:rPr lang="en-US" altLang="ja-JP" sz="2200" dirty="0">
                <a:ea typeface="ＭＳ Ｐゴシック" charset="0"/>
                <a:cs typeface="Arial"/>
              </a:rPr>
              <a:t>Expected</a:t>
            </a:r>
            <a:r>
              <a:rPr lang="ja-JP" altLang="en-US" sz="2200" dirty="0">
                <a:ea typeface="ＭＳ Ｐゴシック" charset="0"/>
                <a:cs typeface="Arial"/>
              </a:rPr>
              <a:t>”</a:t>
            </a:r>
            <a:r>
              <a:rPr lang="en-US" altLang="ja-JP" sz="2200" dirty="0">
                <a:ea typeface="ＭＳ Ｐゴシック" charset="0"/>
                <a:cs typeface="Arial"/>
              </a:rPr>
              <a:t> until semester before graduation</a:t>
            </a:r>
          </a:p>
          <a:p>
            <a:pPr lvl="1" eaLnBrk="1" hangingPunct="1"/>
            <a:r>
              <a:rPr lang="en-US" sz="2200" dirty="0">
                <a:ea typeface="ＭＳ Ｐゴシック" charset="0"/>
                <a:cs typeface="Arial"/>
              </a:rPr>
              <a:t>GPA (For MEMP or MEng Degree list </a:t>
            </a:r>
            <a:r>
              <a:rPr lang="ja-JP" altLang="en-US" sz="2200" dirty="0">
                <a:ea typeface="ＭＳ Ｐゴシック" charset="0"/>
                <a:cs typeface="Arial"/>
              </a:rPr>
              <a:t>“</a:t>
            </a:r>
            <a:r>
              <a:rPr lang="en-US" altLang="ja-JP" sz="2200" dirty="0">
                <a:ea typeface="ＭＳ Ｐゴシック" charset="0"/>
                <a:cs typeface="Arial"/>
              </a:rPr>
              <a:t>In Progress</a:t>
            </a:r>
            <a:r>
              <a:rPr lang="ja-JP" altLang="en-US" sz="2200" dirty="0">
                <a:ea typeface="ＭＳ Ｐゴシック" charset="0"/>
                <a:cs typeface="Arial"/>
              </a:rPr>
              <a:t>”</a:t>
            </a:r>
            <a:r>
              <a:rPr lang="en-US" altLang="ja-JP" sz="2200" dirty="0">
                <a:ea typeface="ＭＳ Ｐゴシック" charset="0"/>
                <a:cs typeface="Arial"/>
              </a:rPr>
              <a:t>)</a:t>
            </a:r>
          </a:p>
          <a:p>
            <a:pPr lvl="1" eaLnBrk="1" hangingPunct="1"/>
            <a:r>
              <a:rPr lang="en-US" sz="2200" dirty="0">
                <a:ea typeface="ＭＳ Ｐゴシック" charset="0"/>
                <a:cs typeface="Arial"/>
              </a:rPr>
              <a:t>Relevant Coursework (only include specific courses relevant to field, organization, or role)</a:t>
            </a:r>
          </a:p>
          <a:p>
            <a:pPr marL="457200" lvl="2" indent="0">
              <a:buFont typeface="Arial" charset="0"/>
              <a:buNone/>
              <a:defRPr/>
            </a:pPr>
            <a:endParaRPr lang="en-US" sz="2200" dirty="0"/>
          </a:p>
          <a:p>
            <a:pPr lvl="1">
              <a:defRPr/>
            </a:pPr>
            <a:endParaRPr lang="en-US" sz="2200" dirty="0"/>
          </a:p>
          <a:p>
            <a:pPr marL="228600" lvl="1" indent="0">
              <a:buFont typeface="Arial" charset="0"/>
              <a:buNone/>
              <a:defRPr/>
            </a:pPr>
            <a:endParaRPr lang="en-US" sz="2200" dirty="0"/>
          </a:p>
          <a:p>
            <a:pPr marL="457200" lvl="2" indent="0">
              <a:buFont typeface="Arial" charset="0"/>
              <a:buNone/>
              <a:defRPr/>
            </a:pPr>
            <a:endParaRPr lang="en-US" sz="2200" dirty="0"/>
          </a:p>
          <a:p>
            <a:pPr>
              <a:defRPr/>
            </a:pPr>
            <a:endParaRPr lang="en-US" sz="2200" dirty="0"/>
          </a:p>
        </p:txBody>
      </p:sp>
      <p:sp>
        <p:nvSpPr>
          <p:cNvPr id="2" name="TextBox 1"/>
          <p:cNvSpPr txBox="1"/>
          <p:nvPr/>
        </p:nvSpPr>
        <p:spPr>
          <a:xfrm>
            <a:off x="1320800" y="101600"/>
            <a:ext cx="184666" cy="369332"/>
          </a:xfrm>
          <a:prstGeom prst="rect">
            <a:avLst/>
          </a:prstGeom>
          <a:noFill/>
        </p:spPr>
        <p:txBody>
          <a:bodyPr wrap="none" rtlCol="0">
            <a:spAutoFit/>
          </a:bodyPr>
          <a:lstStyle/>
          <a:p>
            <a:endParaRPr lang="en-US" dirty="0"/>
          </a:p>
        </p:txBody>
      </p:sp>
      <p:pic>
        <p:nvPicPr>
          <p:cNvPr id="5" name="Picture 4" descr="Screen Shot 2015-06-11 at 9.57.45 AM.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27100" y="1763157"/>
            <a:ext cx="6858000" cy="939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6" name="Picture 5" descr="Screen Shot 2015-06-11 at 10.01.12 AM.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27100" y="3365500"/>
            <a:ext cx="6858000" cy="11906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ratt-template-aerial">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878</TotalTime>
  <Words>1328</Words>
  <Application>Microsoft Office PowerPoint</Application>
  <PresentationFormat>On-screen Show (4:3)</PresentationFormat>
  <Paragraphs>212</Paragraphs>
  <Slides>20</Slides>
  <Notes>16</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pratt-template-aerial</vt:lpstr>
      <vt:lpstr>PowerPoint Presentation</vt:lpstr>
      <vt:lpstr>Learning Outcomes</vt:lpstr>
      <vt:lpstr>What is a resume?</vt:lpstr>
      <vt:lpstr>Understanding the Reader’s Point of View</vt:lpstr>
      <vt:lpstr>Assess Your Experiences &amp; Skills</vt:lpstr>
      <vt:lpstr>Assess Your Experience</vt:lpstr>
      <vt:lpstr>Assess Your Skills</vt:lpstr>
      <vt:lpstr>Skills Employers Consistently Want from the National Association of Colleges &amp; Employers</vt:lpstr>
      <vt:lpstr>What to Include In Your Resume</vt:lpstr>
      <vt:lpstr>What to Include in Your Resume</vt:lpstr>
      <vt:lpstr>Resume Tips</vt:lpstr>
      <vt:lpstr>Resume Tips</vt:lpstr>
      <vt:lpstr>PowerPoint Presentation</vt:lpstr>
      <vt:lpstr>Accomplishment Statements</vt:lpstr>
      <vt:lpstr>Example 1</vt:lpstr>
      <vt:lpstr>Example 2</vt:lpstr>
      <vt:lpstr>Example 3</vt:lpstr>
      <vt:lpstr>Remember</vt:lpstr>
      <vt:lpstr>Next Steps</vt:lpstr>
      <vt:lpstr>PowerPoint Presentation</vt:lpstr>
    </vt:vector>
  </TitlesOfParts>
  <Company>Duke University - Pratt School of Engineering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aw162</dc:creator>
  <cp:lastModifiedBy>Jenny Sloop Johnson</cp:lastModifiedBy>
  <cp:revision>96</cp:revision>
  <cp:lastPrinted>2013-04-19T20:22:29Z</cp:lastPrinted>
  <dcterms:created xsi:type="dcterms:W3CDTF">2013-07-29T03:02:32Z</dcterms:created>
  <dcterms:modified xsi:type="dcterms:W3CDTF">2016-06-14T12:37:48Z</dcterms:modified>
</cp:coreProperties>
</file>

<file path=docProps/thumbnail.jpeg>
</file>